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82" r:id="rId4"/>
    <p:sldId id="283" r:id="rId5"/>
  </p:sldIdLst>
  <p:sldSz cx="7559040" cy="10259060"/>
  <p:notesSz cx="6858000" cy="9144000"/>
  <p:custDataLst>
    <p:tags r:id="rId9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4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9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743256" y="1367894"/>
            <a:ext cx="6075504" cy="384518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66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743256" y="5326170"/>
            <a:ext cx="6075504" cy="220263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65" spc="200">
                <a:uFillTx/>
              </a:defRPr>
            </a:lvl1pPr>
            <a:lvl2pPr marL="354965" indent="0" algn="ctr">
              <a:buNone/>
              <a:defRPr sz="1555"/>
            </a:lvl2pPr>
            <a:lvl3pPr marL="710565" indent="0" algn="ctr">
              <a:buNone/>
              <a:defRPr sz="1400"/>
            </a:lvl3pPr>
            <a:lvl4pPr marL="1065530" indent="0" algn="ctr">
              <a:buNone/>
              <a:defRPr sz="1245"/>
            </a:lvl4pPr>
            <a:lvl5pPr marL="1421130" indent="0" algn="ctr">
              <a:buNone/>
              <a:defRPr sz="1245"/>
            </a:lvl5pPr>
            <a:lvl6pPr marL="1776095" indent="0" algn="ctr">
              <a:buNone/>
              <a:defRPr sz="1245"/>
            </a:lvl6pPr>
            <a:lvl7pPr marL="2131060" indent="0" algn="ctr">
              <a:buNone/>
              <a:defRPr sz="1245"/>
            </a:lvl7pPr>
            <a:lvl8pPr marL="2486660" indent="0" algn="ctr">
              <a:buNone/>
              <a:defRPr sz="1245"/>
            </a:lvl8pPr>
            <a:lvl9pPr marL="2841625" indent="0" algn="ctr">
              <a:buNone/>
              <a:defRPr sz="1245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79440" y="9446008"/>
            <a:ext cx="1674000" cy="473916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551920" y="9446008"/>
            <a:ext cx="2455200" cy="473916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5504112" y="9446008"/>
            <a:ext cx="1674000" cy="473916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image" Target="../media/image9.jpeg"/><Relationship Id="rId7" Type="http://schemas.openxmlformats.org/officeDocument/2006/relationships/image" Target="../media/image8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1" Type="http://schemas.openxmlformats.org/officeDocument/2006/relationships/slideLayout" Target="../slideLayouts/slideLayout8.xml"/><Relationship Id="rId10" Type="http://schemas.openxmlformats.org/officeDocument/2006/relationships/image" Target="../media/image10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7" Type="http://schemas.openxmlformats.org/officeDocument/2006/relationships/image" Target="../media/image10.png"/><Relationship Id="rId6" Type="http://schemas.openxmlformats.org/officeDocument/2006/relationships/tags" Target="../tags/tag8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6"/>
          <p:cNvSpPr/>
          <p:nvPr/>
        </p:nvSpPr>
        <p:spPr>
          <a:xfrm>
            <a:off x="227396" y="3288346"/>
            <a:ext cx="7104248" cy="49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图片 2" descr="3b297a0ef76d45f268ff1df6db4eeb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145"/>
            <a:ext cx="7548245" cy="102584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7081" y="8541817"/>
            <a:ext cx="1292025" cy="8089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22" y="8310675"/>
            <a:ext cx="1158674" cy="23114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257" y="8218811"/>
            <a:ext cx="1431303" cy="10045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2931" y="8218811"/>
            <a:ext cx="1268319" cy="98976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683" y="881529"/>
            <a:ext cx="1366109" cy="193803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4279" y="875602"/>
            <a:ext cx="1946928" cy="19528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11240" y="1450494"/>
            <a:ext cx="343750" cy="5778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6056" y="2253565"/>
            <a:ext cx="506735" cy="580819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626864" y="176249"/>
            <a:ext cx="2216594" cy="18965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ctr"/>
            <a:r>
              <a:rPr lang="en-US" sz="1555">
                <a:solidFill>
                  <a:srgbClr val="0054A5"/>
                </a:solidFill>
                <a:latin typeface="Arial" panose="020B0604020202020204"/>
              </a:rPr>
              <a:t>JAM54S30 395-420/MR</a:t>
            </a:r>
            <a:endParaRPr lang="en-US" sz="1555">
              <a:solidFill>
                <a:srgbClr val="0054A5"/>
              </a:solidFill>
              <a:latin typeface="Arial" panose="020B06040202020202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873092" y="519785"/>
            <a:ext cx="275593" cy="103718"/>
          </a:xfrm>
          <a:prstGeom prst="rect">
            <a:avLst/>
          </a:prstGeom>
          <a:solidFill>
            <a:srgbClr val="0055A6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30">
                <a:solidFill>
                  <a:srgbClr val="FCB71C"/>
                </a:solidFill>
                <a:latin typeface="Arial" panose="020B0604020202020204"/>
              </a:rPr>
              <a:t>Series</a:t>
            </a:r>
            <a:endParaRPr lang="en-US" sz="630">
              <a:solidFill>
                <a:srgbClr val="FCB71C"/>
              </a:solidFill>
              <a:latin typeface="Arial" panose="020B06040202020202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9280" y="8061753"/>
            <a:ext cx="1683189" cy="10075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30">
                <a:latin typeface="Arial" panose="020B0604020202020204"/>
              </a:rPr>
              <a:t>Current-Voltage Curve JAM54S30-405/MR</a:t>
            </a:r>
            <a:endParaRPr lang="en-US" sz="630">
              <a:latin typeface="Arial" panose="020B0604020202020204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8558" y="8245481"/>
            <a:ext cx="88901" cy="829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just"/>
            <a:r>
              <a:rPr lang="en-US" sz="485">
                <a:latin typeface="Arial" panose="020B0604020202020204"/>
              </a:rPr>
              <a:t>14</a:t>
            </a:r>
            <a:endParaRPr lang="en-US" sz="485">
              <a:latin typeface="Arial" panose="020B0604020202020204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88558" y="8369942"/>
            <a:ext cx="94828" cy="829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485">
                <a:latin typeface="Arial" panose="020B0604020202020204"/>
              </a:rPr>
              <a:t>12</a:t>
            </a:r>
            <a:endParaRPr lang="en-US" sz="485">
              <a:latin typeface="Arial" panose="020B06040202020202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21909" y="8470697"/>
            <a:ext cx="284483" cy="711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just"/>
            <a:r>
              <a:rPr lang="en-US" sz="485">
                <a:latin typeface="Arial" panose="020B0604020202020204"/>
              </a:rPr>
              <a:t>800W/m-</a:t>
            </a:r>
            <a:endParaRPr lang="en-US" sz="485">
              <a:latin typeface="Arial" panose="020B0604020202020204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084838" y="9276731"/>
            <a:ext cx="346713" cy="740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585">
                <a:latin typeface="Arial" panose="020B0604020202020204"/>
              </a:rPr>
              <a:t>VoltagefV)</a:t>
            </a:r>
            <a:endParaRPr lang="en-US" sz="585">
              <a:latin typeface="Arial" panose="020B0604020202020204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483276" y="8360838"/>
            <a:ext cx="1659482" cy="829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30">
                <a:latin typeface="Arial" panose="020B0604020202020204"/>
              </a:rPr>
              <a:t>Current-Voltage Curve JAM54S30-405/MR</a:t>
            </a:r>
            <a:endParaRPr lang="en-US" sz="630">
              <a:latin typeface="Arial" panose="020B0604020202020204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074063" y="8061753"/>
            <a:ext cx="1638739" cy="10075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30">
                <a:latin typeface="Arial" panose="020B0604020202020204"/>
              </a:rPr>
              <a:t>Power-Voltage Curve JAM54S30-405/MR</a:t>
            </a:r>
            <a:endParaRPr lang="en-US" sz="630">
              <a:latin typeface="Arial" panose="020B0604020202020204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678589" y="9258951"/>
            <a:ext cx="382274" cy="918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585">
                <a:latin typeface="Arial" panose="020B0604020202020204"/>
              </a:rPr>
              <a:t>VoltagefV)</a:t>
            </a:r>
            <a:endParaRPr lang="en-US" sz="585">
              <a:latin typeface="Arial" panose="020B0604020202020204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05584" y="564449"/>
            <a:ext cx="1555765" cy="1274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165100"/>
            <a:r>
              <a:rPr lang="en-US" sz="970" b="1">
                <a:solidFill>
                  <a:srgbClr val="0054A5"/>
                </a:solidFill>
                <a:latin typeface="Arial" panose="020B0604020202020204"/>
              </a:rPr>
              <a:t>MECHANICAL DIAGRAMS</a:t>
            </a:r>
            <a:endParaRPr lang="en-US" sz="970" b="1">
              <a:solidFill>
                <a:srgbClr val="0054A5"/>
              </a:solidFill>
              <a:latin typeface="Arial" panose="020B0604020202020204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954181" y="875602"/>
            <a:ext cx="162985" cy="948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485">
                <a:latin typeface="Arial" panose="020B0604020202020204"/>
              </a:rPr>
              <a:t>30±1</a:t>
            </a:r>
            <a:endParaRPr lang="en-US" sz="485">
              <a:latin typeface="Arial" panose="020B0604020202020204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99657" y="3104050"/>
            <a:ext cx="2426993" cy="10668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585">
                <a:latin typeface="Arial" panose="020B0604020202020204"/>
              </a:rPr>
              <a:t>Remark: customized frame color and cable length available upon request</a:t>
            </a:r>
            <a:endParaRPr lang="en-US" sz="585">
              <a:latin typeface="Arial" panose="020B0604020202020204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757252" y="564449"/>
            <a:ext cx="1054957" cy="1274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970" b="1">
                <a:solidFill>
                  <a:srgbClr val="0054A5"/>
                </a:solidFill>
                <a:latin typeface="Arial" panose="020B0604020202020204"/>
              </a:rPr>
              <a:t>SPECIFICATIONS</a:t>
            </a:r>
            <a:endParaRPr lang="en-US" sz="970" b="1">
              <a:solidFill>
                <a:srgbClr val="0054A5"/>
              </a:solidFill>
              <a:latin typeface="Arial" panose="020B0604020202020204"/>
            </a:endParaRPr>
          </a:p>
        </p:txBody>
      </p:sp>
      <p:graphicFrame>
        <p:nvGraphicFramePr>
          <p:cNvPr id="25" name="表格 24"/>
          <p:cNvGraphicFramePr>
            <a:graphicFrameLocks noGrp="1"/>
          </p:cNvGraphicFramePr>
          <p:nvPr>
            <p:custDataLst>
              <p:tags r:id="rId9"/>
            </p:custDataLst>
          </p:nvPr>
        </p:nvGraphicFramePr>
        <p:xfrm>
          <a:off x="4739472" y="1023556"/>
          <a:ext cx="2441575" cy="2471420"/>
        </p:xfrm>
        <a:graphic>
          <a:graphicData uri="http://schemas.openxmlformats.org/drawingml/2006/table">
            <a:tbl>
              <a:tblPr/>
              <a:tblGrid>
                <a:gridCol w="1031240"/>
                <a:gridCol w="1410335"/>
              </a:tblGrid>
              <a:tr h="29972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Cell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Mono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4257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Weight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21.5kg±3%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7241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Dimensions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1722±2mmxll 34±2mm*30±1 mm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4320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Cable Cross Section Size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4mm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 (IEC) , 12AWG(UL)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7241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No. of cells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108(6x18)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4320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Junction Box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57200"/>
                      <a:r>
                        <a:rPr lang="en-US" sz="630">
                          <a:latin typeface="Arial" panose="020B0604020202020204"/>
                        </a:rPr>
                        <a:t>IP68, 3 diodes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9654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Connector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19100">
                        <a:spcAft>
                          <a:spcPts val="140"/>
                        </a:spcAft>
                      </a:pPr>
                      <a:r>
                        <a:rPr lang="en-US" sz="630">
                          <a:latin typeface="Arial" panose="020B0604020202020204"/>
                        </a:rPr>
                        <a:t>QC4.10(1000V)</a:t>
                      </a:r>
                      <a:endParaRPr lang="en-US" sz="630">
                        <a:latin typeface="Arial" panose="020B0604020202020204"/>
                      </a:endParaRPr>
                    </a:p>
                    <a:p>
                      <a:pPr indent="368300"/>
                      <a:r>
                        <a:rPr lang="en-US" sz="630">
                          <a:latin typeface="Arial" panose="020B0604020202020204"/>
                        </a:rPr>
                        <a:t>QC 4.10-35(1500V)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242570">
                <a:tc>
                  <a:txBody>
                    <a:bodyPr>
                      <a:spAutoFit/>
                    </a:bodyPr>
                    <a:p>
                      <a:pPr indent="0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Cable Length (Including Connector)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Portrait: 300mm(+)/400mm(-);</a:t>
                      </a:r>
                      <a:endParaRPr lang="en-US" sz="630">
                        <a:latin typeface="Arial" panose="020B0604020202020204"/>
                      </a:endParaRPr>
                    </a:p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Landscape: 1200mm(+)/1200mm(-)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35877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Packaging Configuration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36pcs/Pallet, 936pcs/40ft Container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6" name="表格 25"/>
          <p:cNvGraphicFramePr>
            <a:graphicFrameLocks noGrp="1"/>
          </p:cNvGraphicFramePr>
          <p:nvPr/>
        </p:nvGraphicFramePr>
        <p:xfrm>
          <a:off x="487049" y="3595753"/>
          <a:ext cx="6687820" cy="2521585"/>
        </p:xfrm>
        <a:graphic>
          <a:graphicData uri="http://schemas.openxmlformats.org/drawingml/2006/table">
            <a:tbl>
              <a:tblPr/>
              <a:tblGrid>
                <a:gridCol w="1893570"/>
                <a:gridCol w="781685"/>
                <a:gridCol w="809625"/>
                <a:gridCol w="838200"/>
                <a:gridCol w="770255"/>
                <a:gridCol w="737870"/>
                <a:gridCol w="856615"/>
              </a:tblGrid>
              <a:tr h="192405">
                <a:tc gridSpan="7"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970" b="1">
                          <a:solidFill>
                            <a:srgbClr val="0054A5"/>
                          </a:solidFill>
                          <a:latin typeface="Arial" panose="020B0604020202020204"/>
                        </a:rPr>
                        <a:t>ELECTRICAL PARAMETERS AT STC</a:t>
                      </a:r>
                      <a:endParaRPr lang="en-US" sz="970" b="1">
                        <a:solidFill>
                          <a:srgbClr val="0054A5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0447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TYPE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JAM54S30</a:t>
                      </a:r>
                      <a:endParaRPr lang="en-US" sz="630">
                        <a:latin typeface="Arial" panose="020B0604020202020204"/>
                      </a:endParaRPr>
                    </a:p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-395/MR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JAM54S30 -400/MR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JAM54S30 -405/MR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JAM54S30 -410/MR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JAM54S30</a:t>
                      </a:r>
                      <a:endParaRPr lang="en-US" sz="630">
                        <a:latin typeface="Arial" panose="020B0604020202020204"/>
                      </a:endParaRPr>
                    </a:p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-415/MR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JAM54S30 -420/MR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Rated Maximum Power(Pmax) [W]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395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400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405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410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30">
                          <a:latin typeface="Arial" panose="020B0604020202020204"/>
                        </a:rPr>
                        <a:t>415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04800"/>
                      <a:r>
                        <a:rPr lang="en-US" sz="630">
                          <a:latin typeface="Arial" panose="020B0604020202020204"/>
                        </a:rPr>
                        <a:t>420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8669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Open Circuit Voltage(Voc) [V]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36.98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37.07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37.23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30">
                          <a:latin typeface="Arial" panose="020B0604020202020204"/>
                        </a:rPr>
                        <a:t>37.32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30">
                          <a:latin typeface="Arial" panose="020B0604020202020204"/>
                        </a:rPr>
                        <a:t>37.45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30">
                          <a:latin typeface="Arial" panose="020B0604020202020204"/>
                        </a:rPr>
                        <a:t>37.58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Maximum Power Voltage(Vmp) [V]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30.84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31.01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31.21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30">
                          <a:latin typeface="Arial" panose="020B0604020202020204"/>
                        </a:rPr>
                        <a:t>31.45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30">
                          <a:latin typeface="Arial" panose="020B0604020202020204"/>
                        </a:rPr>
                        <a:t>31.61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30">
                          <a:latin typeface="Arial" panose="020B0604020202020204"/>
                        </a:rPr>
                        <a:t>31.80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8923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Short Circuit Current(lsc) [A]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13.70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13.79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13.87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30">
                          <a:latin typeface="Arial" panose="020B0604020202020204"/>
                        </a:rPr>
                        <a:t>13.95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30">
                          <a:latin typeface="Arial" panose="020B0604020202020204"/>
                        </a:rPr>
                        <a:t>14.02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30">
                          <a:latin typeface="Arial" panose="020B0604020202020204"/>
                        </a:rPr>
                        <a:t>14.10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6215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Maximum Power Current(lmp) [A]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12.81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12.90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12.98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30">
                          <a:latin typeface="Arial" panose="020B0604020202020204"/>
                        </a:rPr>
                        <a:t>13.04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30">
                          <a:latin typeface="Arial" panose="020B0604020202020204"/>
                        </a:rPr>
                        <a:t>13.13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30">
                          <a:latin typeface="Arial" panose="020B0604020202020204"/>
                        </a:rPr>
                        <a:t>13.21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8923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Module Efficiency [%]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20.2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20.5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20.7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21.0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30">
                          <a:latin typeface="Arial" panose="020B0604020202020204"/>
                        </a:rPr>
                        <a:t>21.3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04800"/>
                      <a:r>
                        <a:rPr lang="en-US" sz="630">
                          <a:latin typeface="Arial" panose="020B0604020202020204"/>
                        </a:rPr>
                        <a:t>21.5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Power Tolerance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0~+5W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Temperature Coefficient of Isc(ajsc)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630">
                          <a:latin typeface="Arial" panose="020B0604020202020204"/>
                        </a:rPr>
                        <a:t>+0.045%°C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Temperature Coeificient of Vbc(3_Voc)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630">
                          <a:latin typeface="Arial" panose="020B0604020202020204"/>
                        </a:rPr>
                        <a:t>-0.275%/°C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Temperature Coefficient of Pmax</a:t>
                      </a:r>
                      <a:r>
                        <a:rPr lang="en-US" sz="730"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en-US" sz="630">
                          <a:latin typeface="Arial" panose="020B0604020202020204"/>
                        </a:rPr>
                        <a:t>Y_Pmp)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630">
                          <a:latin typeface="Arial" panose="020B0604020202020204"/>
                        </a:rPr>
                        <a:t>-0.350%/°C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  <a:tr h="201930"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STC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 gridSpan="3">
                  <a:txBody>
                    <a:bodyPr>
                      <a:spAutoFit/>
                    </a:bodyPr>
                    <a:p>
                      <a:pPr indent="203200"/>
                      <a:r>
                        <a:rPr lang="en-US" sz="630">
                          <a:latin typeface="Arial" panose="020B0604020202020204"/>
                        </a:rPr>
                        <a:t>Irradiance 1000W/m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, cell temperature 25°C, AM1.5G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7" name="矩形 26"/>
          <p:cNvSpPr/>
          <p:nvPr/>
        </p:nvSpPr>
        <p:spPr>
          <a:xfrm>
            <a:off x="599657" y="5880719"/>
            <a:ext cx="5428877" cy="10668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585">
                <a:latin typeface="Arial" panose="020B0604020202020204"/>
              </a:rPr>
              <a:t>Remark: Electrical data in this catalog do not refer to a single module and they are not part of the offer.They only serve for comparison among different module types.</a:t>
            </a:r>
            <a:endParaRPr lang="en-US" sz="585">
              <a:latin typeface="Arial" panose="020B0604020202020204"/>
            </a:endParaRPr>
          </a:p>
        </p:txBody>
      </p:sp>
      <p:graphicFrame>
        <p:nvGraphicFramePr>
          <p:cNvPr id="28" name="表格 27"/>
          <p:cNvGraphicFramePr>
            <a:graphicFrameLocks noGrp="1"/>
          </p:cNvGraphicFramePr>
          <p:nvPr/>
        </p:nvGraphicFramePr>
        <p:xfrm>
          <a:off x="442599" y="6319082"/>
          <a:ext cx="6732270" cy="1561465"/>
        </p:xfrm>
        <a:graphic>
          <a:graphicData uri="http://schemas.openxmlformats.org/drawingml/2006/table">
            <a:tbl>
              <a:tblPr/>
              <a:tblGrid>
                <a:gridCol w="1360170"/>
                <a:gridCol w="521335"/>
                <a:gridCol w="530225"/>
                <a:gridCol w="450850"/>
                <a:gridCol w="488950"/>
                <a:gridCol w="497205"/>
                <a:gridCol w="589915"/>
                <a:gridCol w="1336040"/>
                <a:gridCol w="957580"/>
              </a:tblGrid>
              <a:tr h="204470">
                <a:tc gridSpan="7"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970" b="1">
                          <a:solidFill>
                            <a:srgbClr val="0054A5"/>
                          </a:solidFill>
                          <a:latin typeface="Arial" panose="020B0604020202020204"/>
                        </a:rPr>
                        <a:t>ELECTRICAL PARAMETERS AT NOCT</a:t>
                      </a:r>
                      <a:endParaRPr lang="en-US" sz="970" b="1">
                        <a:solidFill>
                          <a:srgbClr val="0054A5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indent="152400" algn="just"/>
                      <a:r>
                        <a:rPr lang="en-US" sz="970" b="1">
                          <a:solidFill>
                            <a:srgbClr val="0054A5"/>
                          </a:solidFill>
                          <a:latin typeface="Arial" panose="020B0604020202020204"/>
                        </a:rPr>
                        <a:t>OPERATING CONDITIONS</a:t>
                      </a:r>
                      <a:endParaRPr lang="en-US" sz="970" b="1">
                        <a:solidFill>
                          <a:srgbClr val="0054A5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</a:tr>
              <a:tr h="203835"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TYPE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JAM54S30 -395/MR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JAM54S30 -400/MR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JAM54S30 ■405/MR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JAM54S30 -410/MR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JAM54S30 -415/MR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JAM54S30 -420/MR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Maximum System Voltage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1000V/1500V DC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96215"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Rated Max Power(Pmax) [W]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298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302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306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310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314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03200"/>
                      <a:r>
                        <a:rPr lang="en-US" sz="630">
                          <a:latin typeface="Arial" panose="020B0604020202020204"/>
                        </a:rPr>
                        <a:t>318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Operating Temperature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-40C-+85C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86690"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Open Circuit Voltage(Voc) [V]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630">
                          <a:latin typeface="Arial" panose="020B0604020202020204"/>
                        </a:rPr>
                        <a:t>34.75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34.88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35.12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35.23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30">
                          <a:latin typeface="Arial" panose="020B0604020202020204"/>
                        </a:rPr>
                        <a:t>35.37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35.50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Maximum Series Fuse Rating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30200"/>
                      <a:r>
                        <a:rPr lang="en-US" sz="630">
                          <a:latin typeface="Arial" panose="020B0604020202020204"/>
                        </a:rPr>
                        <a:t>25A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4945"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Max Power Voltage(Vmp) [V]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630">
                          <a:latin typeface="Arial" panose="020B0604020202020204"/>
                        </a:rPr>
                        <a:t>29.08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29.26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29.47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29.72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30">
                          <a:latin typeface="Arial" panose="020B0604020202020204"/>
                        </a:rPr>
                        <a:t>29.89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30.09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marL="116205" indent="0">
                        <a:lnSpc>
                          <a:spcPct val="77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Maximum Static Load,Front Maximum Static Load,Back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5400Pa(112lb/ft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)</a:t>
                      </a:r>
                      <a:endParaRPr lang="en-US" sz="630">
                        <a:latin typeface="Arial" panose="020B0604020202020204"/>
                      </a:endParaRPr>
                    </a:p>
                    <a:p>
                      <a:pPr indent="0">
                        <a:lnSpc>
                          <a:spcPct val="77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2400Pa(50lb/ft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7480"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Short Circuit Current(lsc) [A]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630">
                          <a:latin typeface="Arial" panose="020B0604020202020204"/>
                        </a:rPr>
                        <a:t>10.96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11.03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11.10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11.16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30">
                          <a:latin typeface="Arial" panose="020B0604020202020204"/>
                        </a:rPr>
                        <a:t>11.22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11.29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NOCT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30">
                          <a:latin typeface="Arial" panose="020B0604020202020204"/>
                        </a:rPr>
                        <a:t>45±2C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Max Power Current(lmp) [A]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630">
                          <a:latin typeface="Arial" panose="020B0604020202020204"/>
                        </a:rPr>
                        <a:t>10.25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10.32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10.38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10.43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30">
                          <a:latin typeface="Arial" panose="020B0604020202020204"/>
                        </a:rPr>
                        <a:t>10.50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10.57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Safety Class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30">
                          <a:latin typeface="Arial" panose="020B0604020202020204"/>
                        </a:rPr>
                        <a:t>Class II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222250"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NOCT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gridSpan="6"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630">
                          <a:latin typeface="Arial" panose="020B0604020202020204"/>
                        </a:rPr>
                        <a:t>Irradiance 800W/m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, ambient temperature 20°C,wind speed 1m/s, AM1.5G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Fire Performance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03200"/>
                      <a:r>
                        <a:rPr lang="en-US" sz="630">
                          <a:latin typeface="Arial" panose="020B0604020202020204"/>
                        </a:rPr>
                        <a:t>UL Type 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9" name="矩形 28"/>
          <p:cNvSpPr/>
          <p:nvPr/>
        </p:nvSpPr>
        <p:spPr>
          <a:xfrm>
            <a:off x="599657" y="7762453"/>
            <a:ext cx="1206088" cy="1303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165100"/>
            <a:r>
              <a:rPr lang="en-US" sz="970" b="1">
                <a:solidFill>
                  <a:srgbClr val="0054A5"/>
                </a:solidFill>
                <a:latin typeface="Arial" panose="020B0604020202020204"/>
              </a:rPr>
              <a:t>CHARACTERISTICS</a:t>
            </a:r>
            <a:endParaRPr lang="en-US" sz="970" b="1">
              <a:solidFill>
                <a:srgbClr val="0054A5"/>
              </a:solidFill>
              <a:latin typeface="Arial" panose="020B0604020202020204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78913" y="8636645"/>
            <a:ext cx="71121" cy="240032"/>
          </a:xfrm>
          <a:prstGeom prst="rect">
            <a:avLst/>
          </a:prstGeom>
          <a:solidFill>
            <a:srgbClr val="FFFFFF"/>
          </a:solidFill>
        </p:spPr>
        <p:txBody>
          <a:bodyPr vert="wordArtVertRtl" wrap="none" lIns="0" tIns="0" rIns="0" bIns="0">
            <a:noAutofit/>
          </a:bodyPr>
          <a:p>
            <a:pPr indent="0"/>
            <a:r>
              <a:rPr lang="en-US" sz="485">
                <a:latin typeface="PMingLiU"/>
              </a:rPr>
              <a:t>cajjno</a:t>
            </a:r>
            <a:endParaRPr lang="en-US" sz="485">
              <a:latin typeface="PMingLiU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581067" y="8254371"/>
            <a:ext cx="80011" cy="311153"/>
          </a:xfrm>
          <a:prstGeom prst="rect">
            <a:avLst/>
          </a:prstGeom>
          <a:solidFill>
            <a:srgbClr val="FFFFFF"/>
          </a:solidFill>
        </p:spPr>
        <p:txBody>
          <a:bodyPr vert="wordArtVertRtl" wrap="none" lIns="0" tIns="0" rIns="0" bIns="0">
            <a:noAutofit/>
          </a:bodyPr>
          <a:p>
            <a:pPr indent="0"/>
            <a:r>
              <a:rPr lang="en-US" sz="485" b="1">
                <a:latin typeface="PMingLiU"/>
              </a:rPr>
              <a:t>4 2 0</a:t>
            </a:r>
            <a:endParaRPr lang="en-US" sz="485" b="1">
              <a:latin typeface="PMingLiU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610700" y="8728509"/>
            <a:ext cx="50377" cy="85937"/>
          </a:xfrm>
          <a:prstGeom prst="rect">
            <a:avLst/>
          </a:prstGeom>
          <a:solidFill>
            <a:srgbClr val="FFFFFF"/>
          </a:solidFill>
        </p:spPr>
        <p:txBody>
          <a:bodyPr vert="wordArtVertRtl" wrap="none" lIns="0" tIns="0" rIns="0" bIns="0">
            <a:noAutofit/>
          </a:bodyPr>
          <a:p>
            <a:pPr indent="0"/>
            <a:r>
              <a:rPr lang="en-US" sz="485" b="1">
                <a:latin typeface="PMingLiU"/>
              </a:rPr>
              <a:t>6</a:t>
            </a:r>
            <a:endParaRPr lang="en-US" sz="485" b="1">
              <a:latin typeface="PMingLiU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2999979" y="8547744"/>
            <a:ext cx="71121" cy="323006"/>
          </a:xfrm>
          <a:prstGeom prst="rect">
            <a:avLst/>
          </a:prstGeom>
          <a:solidFill>
            <a:srgbClr val="FFFFFF"/>
          </a:solidFill>
        </p:spPr>
        <p:txBody>
          <a:bodyPr vert="wordArtVertRtl" wrap="none" lIns="0" tIns="0" rIns="0" bIns="0">
            <a:noAutofit/>
          </a:bodyPr>
          <a:p>
            <a:pPr indent="0"/>
            <a:r>
              <a:rPr lang="en-US" sz="485">
                <a:latin typeface="PMingLiU"/>
              </a:rPr>
              <a:t>wolMod</a:t>
            </a:r>
            <a:endParaRPr lang="en-US" sz="485">
              <a:latin typeface="PMingLiU"/>
            </a:endParaRPr>
          </a:p>
        </p:txBody>
      </p:sp>
      <p:pic>
        <p:nvPicPr>
          <p:cNvPr id="37" name="图片 36" descr="e884384278016faeb00f4f73bb943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9457690"/>
            <a:ext cx="7559040" cy="62801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27423" y="8592403"/>
            <a:ext cx="1262392" cy="10016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895" y="8562769"/>
            <a:ext cx="1407596" cy="105199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196" y="8613146"/>
            <a:ext cx="1357219" cy="98679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295" y="1136586"/>
            <a:ext cx="3558997" cy="229067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3522" y="2701241"/>
            <a:ext cx="453394" cy="675646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575429" y="552804"/>
            <a:ext cx="2216594" cy="18965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ctr"/>
            <a:r>
              <a:rPr lang="en-US" sz="1555">
                <a:solidFill>
                  <a:srgbClr val="0054A5"/>
                </a:solidFill>
                <a:latin typeface="Arial" panose="020B0604020202020204"/>
              </a:rPr>
              <a:t>JAM66S30 480-505/MR</a:t>
            </a:r>
            <a:endParaRPr lang="en-US" sz="1555">
              <a:solidFill>
                <a:srgbClr val="0054A5"/>
              </a:solidFill>
              <a:latin typeface="Arial" panose="020B06040202020202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21657" y="597255"/>
            <a:ext cx="275593" cy="103718"/>
          </a:xfrm>
          <a:prstGeom prst="rect">
            <a:avLst/>
          </a:prstGeom>
          <a:solidFill>
            <a:srgbClr val="0055A6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30">
                <a:solidFill>
                  <a:srgbClr val="FCB71C"/>
                </a:solidFill>
                <a:latin typeface="Arial" panose="020B0604020202020204"/>
              </a:rPr>
              <a:t>Series</a:t>
            </a:r>
            <a:endParaRPr lang="en-US" sz="630">
              <a:solidFill>
                <a:srgbClr val="FCB71C"/>
              </a:solidFill>
              <a:latin typeface="Arial" panose="020B0604020202020204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33403" y="9653286"/>
            <a:ext cx="346713" cy="740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585">
                <a:latin typeface="Arial" panose="020B0604020202020204"/>
              </a:rPr>
              <a:t>VoltagefV)</a:t>
            </a:r>
            <a:endParaRPr lang="en-US" sz="585">
              <a:latin typeface="Arial" panose="020B0604020202020204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431841" y="8438308"/>
            <a:ext cx="1659482" cy="829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30">
                <a:latin typeface="Arial" panose="020B0604020202020204"/>
              </a:rPr>
              <a:t>Current-Voltage Curve JAM66S30-495/MR</a:t>
            </a:r>
            <a:endParaRPr lang="en-US" sz="630">
              <a:latin typeface="Arial" panose="020B06040202020202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22628" y="8438308"/>
            <a:ext cx="1638739" cy="10075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30">
                <a:latin typeface="Arial" panose="020B0604020202020204"/>
              </a:rPr>
              <a:t>Power-Voltage Curve JAM66S30-495/MR</a:t>
            </a:r>
            <a:endParaRPr lang="en-US" sz="630">
              <a:latin typeface="Arial" panose="020B06040202020202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627154" y="9635506"/>
            <a:ext cx="382274" cy="918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585">
                <a:latin typeface="Arial" panose="020B0604020202020204"/>
              </a:rPr>
              <a:t>VoltagefV)</a:t>
            </a:r>
            <a:endParaRPr lang="en-US" sz="585">
              <a:latin typeface="Arial" panose="020B0604020202020204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7845" y="8438308"/>
            <a:ext cx="1683189" cy="10075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30">
                <a:latin typeface="Arial" panose="020B0604020202020204"/>
              </a:rPr>
              <a:t>Current-Voltage Curve JAM66S30-495/MR</a:t>
            </a:r>
            <a:endParaRPr lang="en-US" sz="630">
              <a:latin typeface="Arial" panose="020B0604020202020204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40894" y="9635506"/>
            <a:ext cx="382274" cy="918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585">
                <a:latin typeface="Arial" panose="020B0604020202020204"/>
              </a:rPr>
              <a:t>VoltagefV)</a:t>
            </a:r>
            <a:endParaRPr lang="en-US" sz="585">
              <a:latin typeface="Arial" panose="020B06040202020202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54149" y="941004"/>
            <a:ext cx="1555765" cy="1274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114300"/>
            <a:r>
              <a:rPr lang="en-US" sz="970" b="1">
                <a:solidFill>
                  <a:srgbClr val="0054A5"/>
                </a:solidFill>
                <a:latin typeface="Arial" panose="020B0604020202020204"/>
              </a:rPr>
              <a:t>MECHANICAL DIAGRAMS</a:t>
            </a:r>
            <a:endParaRPr lang="en-US" sz="970" b="1">
              <a:solidFill>
                <a:srgbClr val="0054A5"/>
              </a:solidFill>
              <a:latin typeface="Arial" panose="020B0604020202020204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705817" y="941004"/>
            <a:ext cx="1054957" cy="1274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970" b="1">
                <a:solidFill>
                  <a:srgbClr val="0054A5"/>
                </a:solidFill>
                <a:latin typeface="Arial" panose="020B0604020202020204"/>
              </a:rPr>
              <a:t>SPECIFICATIONS</a:t>
            </a:r>
            <a:endParaRPr lang="en-US" sz="970" b="1">
              <a:solidFill>
                <a:srgbClr val="0054A5"/>
              </a:solidFill>
              <a:latin typeface="Arial" panose="020B0604020202020204"/>
            </a:endParaRPr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4688037" y="1204744"/>
          <a:ext cx="2441575" cy="2219325"/>
        </p:xfrm>
        <a:graphic>
          <a:graphicData uri="http://schemas.openxmlformats.org/drawingml/2006/table">
            <a:tbl>
              <a:tblPr/>
              <a:tblGrid>
                <a:gridCol w="1031240"/>
                <a:gridCol w="1410335"/>
              </a:tblGrid>
              <a:tr h="19558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Cell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Mono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24257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Weight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508000"/>
                      <a:r>
                        <a:rPr lang="en-US" sz="630">
                          <a:latin typeface="Arial" panose="020B0604020202020204"/>
                        </a:rPr>
                        <a:t>26.3kg±3%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7305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Dimensions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630">
                          <a:latin typeface="Arial" panose="020B0604020202020204"/>
                        </a:rPr>
                        <a:t>2094±2mmx1134±2mm*35±1 mm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4320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Cable Cross Section Size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4mm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 (IEC) , 12AWG(UL)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7241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No. of cells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132(6x22)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4320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Junction Box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57200"/>
                      <a:r>
                        <a:rPr lang="en-US" sz="630">
                          <a:latin typeface="Arial" panose="020B0604020202020204"/>
                        </a:rPr>
                        <a:t>IP68, 3 diodes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29591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Connector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19100">
                        <a:spcAft>
                          <a:spcPts val="140"/>
                        </a:spcAft>
                      </a:pPr>
                      <a:r>
                        <a:rPr lang="en-US" sz="630">
                          <a:latin typeface="Arial" panose="020B0604020202020204"/>
                        </a:rPr>
                        <a:t>QC4.10(1000V)</a:t>
                      </a:r>
                      <a:endParaRPr lang="en-US" sz="630">
                        <a:latin typeface="Arial" panose="020B0604020202020204"/>
                      </a:endParaRPr>
                    </a:p>
                    <a:p>
                      <a:pPr indent="368300"/>
                      <a:r>
                        <a:rPr lang="en-US" sz="630">
                          <a:latin typeface="Arial" panose="020B0604020202020204"/>
                        </a:rPr>
                        <a:t>QC 4.10-35(1500V)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242570">
                <a:tc>
                  <a:txBody>
                    <a:bodyPr>
                      <a:spAutoFit/>
                    </a:bodyPr>
                    <a:p>
                      <a:pPr indent="0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Cable Length (Including Connector)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Portrait: 300mm(+)/400mm(-);</a:t>
                      </a:r>
                      <a:endParaRPr lang="en-US" sz="630">
                        <a:latin typeface="Arial" panose="020B0604020202020204"/>
                      </a:endParaRPr>
                    </a:p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Landscape: 1200mm(+)/1200mm(-)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21082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Packaging Configuration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31pcs/Pallet, 682pcs/40ft Container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9" name="矩形 18"/>
          <p:cNvSpPr/>
          <p:nvPr/>
        </p:nvSpPr>
        <p:spPr>
          <a:xfrm>
            <a:off x="548222" y="3480605"/>
            <a:ext cx="2426993" cy="10668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585">
                <a:latin typeface="Arial" panose="020B0604020202020204"/>
              </a:rPr>
              <a:t>Remark: customized frame color and cable length available upon request</a:t>
            </a:r>
            <a:endParaRPr lang="en-US" sz="585">
              <a:latin typeface="Arial" panose="020B0604020202020204"/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447468" y="3673223"/>
          <a:ext cx="6682105" cy="4284980"/>
        </p:xfrm>
        <a:graphic>
          <a:graphicData uri="http://schemas.openxmlformats.org/drawingml/2006/table">
            <a:tbl>
              <a:tblPr/>
              <a:tblGrid>
                <a:gridCol w="1816100"/>
                <a:gridCol w="625475"/>
                <a:gridCol w="367030"/>
                <a:gridCol w="518795"/>
                <a:gridCol w="340995"/>
                <a:gridCol w="714375"/>
                <a:gridCol w="894715"/>
                <a:gridCol w="477520"/>
                <a:gridCol w="927100"/>
              </a:tblGrid>
              <a:tr h="192405">
                <a:tc gridSpan="9"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970" b="1">
                          <a:solidFill>
                            <a:srgbClr val="0054A5"/>
                          </a:solidFill>
                          <a:latin typeface="Arial" panose="020B0604020202020204"/>
                        </a:rPr>
                        <a:t>ELECTRICAL PARAMETERS AT STC</a:t>
                      </a:r>
                      <a:endParaRPr lang="en-US" sz="970" b="1">
                        <a:solidFill>
                          <a:srgbClr val="0054A5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0447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TYPE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JAM66S30 -480/MR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JAM66S30 -485/MR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JAM66S30 -490/MR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JAM66S30 -495/MR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JAM66S30 -500/MR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06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JAM66S30 -505/MR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Rated Maximum Power(Pmax) [W]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93700"/>
                      <a:r>
                        <a:rPr lang="en-US" sz="630">
                          <a:latin typeface="Arial" panose="020B0604020202020204"/>
                        </a:rPr>
                        <a:t>480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485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490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30">
                          <a:latin typeface="Arial" panose="020B0604020202020204"/>
                        </a:rPr>
                        <a:t>495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630">
                          <a:latin typeface="Arial" panose="020B0604020202020204"/>
                        </a:rPr>
                        <a:t>500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57200"/>
                      <a:r>
                        <a:rPr lang="en-US" sz="630">
                          <a:latin typeface="Arial" panose="020B0604020202020204"/>
                        </a:rPr>
                        <a:t>505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8669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Open Circuit Voltage(Voc) [V]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en-US" sz="630">
                          <a:latin typeface="Arial" panose="020B0604020202020204"/>
                        </a:rPr>
                        <a:t>45.07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45.20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45.33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30">
                          <a:latin typeface="Arial" panose="020B0604020202020204"/>
                        </a:rPr>
                        <a:t>45.46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45.59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19100"/>
                      <a:r>
                        <a:rPr lang="en-US" sz="630">
                          <a:latin typeface="Arial" panose="020B0604020202020204"/>
                        </a:rPr>
                        <a:t>45.72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Maximum Power Voltage(Vmp) [V]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en-US" sz="630">
                          <a:latin typeface="Arial" panose="020B0604020202020204"/>
                        </a:rPr>
                        <a:t>37.62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37.81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37.99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30">
                          <a:latin typeface="Arial" panose="020B0604020202020204"/>
                        </a:rPr>
                        <a:t>38.17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38.35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19100"/>
                      <a:r>
                        <a:rPr lang="en-US" sz="630">
                          <a:latin typeface="Arial" panose="020B0604020202020204"/>
                        </a:rPr>
                        <a:t>38.53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89865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Short Circuit Current(lsc) [A]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en-US" sz="630">
                          <a:latin typeface="Arial" panose="020B0604020202020204"/>
                        </a:rPr>
                        <a:t>13.65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13.72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13.79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30">
                          <a:latin typeface="Arial" panose="020B0604020202020204"/>
                        </a:rPr>
                        <a:t>13.86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13.93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19100"/>
                      <a:r>
                        <a:rPr lang="en-US" sz="630">
                          <a:latin typeface="Arial" panose="020B0604020202020204"/>
                        </a:rPr>
                        <a:t>14.00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Maximum Power Current(lmp) [A]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en-US" sz="630">
                          <a:latin typeface="Arial" panose="020B0604020202020204"/>
                        </a:rPr>
                        <a:t>12.76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12.83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12.90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30">
                          <a:latin typeface="Arial" panose="020B0604020202020204"/>
                        </a:rPr>
                        <a:t>12.97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13.04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19100"/>
                      <a:r>
                        <a:rPr lang="en-US" sz="630">
                          <a:latin typeface="Arial" panose="020B0604020202020204"/>
                        </a:rPr>
                        <a:t>13.11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8923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Module Efficiency [%]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93700"/>
                      <a:r>
                        <a:rPr lang="en-US" sz="630">
                          <a:latin typeface="Arial" panose="020B0604020202020204"/>
                        </a:rPr>
                        <a:t>20.2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20.4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20.6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30">
                          <a:latin typeface="Arial" panose="020B0604020202020204"/>
                        </a:rPr>
                        <a:t>20.8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630">
                          <a:latin typeface="Arial" panose="020B0604020202020204"/>
                        </a:rPr>
                        <a:t>21.1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419100"/>
                      <a:r>
                        <a:rPr lang="en-US" sz="630">
                          <a:latin typeface="Arial" panose="020B0604020202020204"/>
                        </a:rPr>
                        <a:t>21.3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Power Tolerance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0-+5W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Temperature Coefficient of Isc(ajsc)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+0.045%°C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Temperature Coeificient of Vbc(3_Voc)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-0.275%/°C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Temperature Coefficient of Pmax(v_Pmp)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-0.350%/°C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STC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 gridSpan="4"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Irradiance 1000W/m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, cell temperature 25°C, AM1.5G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</a:tr>
              <a:tr h="213360">
                <a:tc gridSpan="9"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585">
                          <a:latin typeface="Arial" panose="020B0604020202020204"/>
                        </a:rPr>
                        <a:t>Remark: Electrical data in this catalog do not refer to a single module and they are not part of the offer.They only serve for comparison among different module types.</a:t>
                      </a:r>
                      <a:endParaRPr lang="en-US" sz="585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98120">
                <a:tc gridSpan="2"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970" b="1">
                          <a:solidFill>
                            <a:srgbClr val="0054A5"/>
                          </a:solidFill>
                          <a:latin typeface="Arial" panose="020B0604020202020204"/>
                        </a:rPr>
                        <a:t>ELECTRICAL PARAMETERS AT NOCT</a:t>
                      </a:r>
                      <a:endParaRPr lang="en-US" sz="970" b="1">
                        <a:solidFill>
                          <a:srgbClr val="0054A5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 gridSpan="3">
                  <a:txBody>
                    <a:bodyPr>
                      <a:spAutoFit/>
                    </a:bodyPr>
                    <a:p>
                      <a:pPr indent="152400" algn="just"/>
                      <a:r>
                        <a:rPr lang="en-US" sz="970" b="1">
                          <a:solidFill>
                            <a:srgbClr val="0054A5"/>
                          </a:solidFill>
                          <a:latin typeface="Arial" panose="020B0604020202020204"/>
                        </a:rPr>
                        <a:t>OPERATING CONDITIONS</a:t>
                      </a:r>
                      <a:endParaRPr lang="en-US" sz="970" b="1">
                        <a:solidFill>
                          <a:srgbClr val="0054A5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05105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“PE                  JAM66S30</a:t>
                      </a:r>
                      <a:endParaRPr lang="en-US" sz="630">
                        <a:latin typeface="Arial" panose="020B0604020202020204"/>
                      </a:endParaRPr>
                    </a:p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-480/MR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JAM66S30 JAM66S30 ■485/MR    -490/MR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JAM66S30 -495/MR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JAM66S30 JAM66S30 -500/MR   -505/MR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Maximum System Voltage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1000V/1500V DC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94945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Rated Max Power(Pmax) [W]      363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03200"/>
                      <a:r>
                        <a:rPr lang="en-US" sz="630">
                          <a:latin typeface="Arial" panose="020B0604020202020204"/>
                        </a:rPr>
                        <a:t>367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370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374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630">
                          <a:latin typeface="Arial" panose="020B0604020202020204"/>
                        </a:rPr>
                        <a:t>378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04800"/>
                      <a:r>
                        <a:rPr lang="en-US" sz="630">
                          <a:latin typeface="Arial" panose="020B0604020202020204"/>
                        </a:rPr>
                        <a:t>382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Operating Temperature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-40C~+85'C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87325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Open Circuit Voltage(Voc) [V]      42.15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42.30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42.43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42.58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630">
                          <a:latin typeface="Arial" panose="020B0604020202020204"/>
                        </a:rPr>
                        <a:t>42.72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30">
                          <a:latin typeface="Arial" panose="020B0604020202020204"/>
                        </a:rPr>
                        <a:t>42.86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30">
                          <a:latin typeface="Arial" panose="020B0604020202020204"/>
                        </a:rPr>
                        <a:t>Maximum Series Fuse Rating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30">
                          <a:latin typeface="Arial" panose="020B0604020202020204"/>
                        </a:rPr>
                        <a:t>25A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558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Max Power Voltage(Vmp) [V]     35.54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35.67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35.76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35.84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630">
                          <a:latin typeface="Arial" panose="020B0604020202020204"/>
                        </a:rPr>
                        <a:t>35.93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30">
                          <a:latin typeface="Arial" panose="020B0604020202020204"/>
                        </a:rPr>
                        <a:t>36.02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77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Maximum Static Load,Front* Maximum Static Load,Back*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5400Pa(112lb/ft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)</a:t>
                      </a:r>
                      <a:endParaRPr lang="en-US" sz="630">
                        <a:latin typeface="Arial" panose="020B0604020202020204"/>
                      </a:endParaRPr>
                    </a:p>
                    <a:p>
                      <a:pPr indent="0">
                        <a:lnSpc>
                          <a:spcPct val="77000"/>
                        </a:lnSpc>
                      </a:pPr>
                      <a:r>
                        <a:rPr lang="en-US" sz="630">
                          <a:latin typeface="Arial" panose="020B0604020202020204"/>
                        </a:rPr>
                        <a:t>2400Pa(50lb/ft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)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Short Circuit Current(lsc) [A]        10.99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11.06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11.13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11.20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30">
                          <a:latin typeface="Arial" panose="020B0604020202020204"/>
                        </a:rPr>
                        <a:t>11.27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30">
                          <a:latin typeface="Arial" panose="020B0604020202020204"/>
                        </a:rPr>
                        <a:t>11.34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NOCT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03200"/>
                      <a:r>
                        <a:rPr lang="en-US" sz="630">
                          <a:latin typeface="Arial" panose="020B0604020202020204"/>
                        </a:rPr>
                        <a:t>45±2C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6215">
                <a:tc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Max Power Current(lmp) [A]       10.21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30">
                          <a:latin typeface="Arial" panose="020B0604020202020204"/>
                        </a:rPr>
                        <a:t>10.28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30">
                          <a:latin typeface="Arial" panose="020B0604020202020204"/>
                        </a:rPr>
                        <a:t>10.36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30">
                          <a:latin typeface="Arial" panose="020B0604020202020204"/>
                        </a:rPr>
                        <a:t>10.44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630">
                          <a:latin typeface="Arial" panose="020B0604020202020204"/>
                        </a:rPr>
                        <a:t>10.52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30">
                          <a:latin typeface="Arial" panose="020B0604020202020204"/>
                        </a:rPr>
                        <a:t>10.60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Safety Class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03200"/>
                      <a:r>
                        <a:rPr lang="en-US" sz="630">
                          <a:latin typeface="Arial" panose="020B0604020202020204"/>
                        </a:rPr>
                        <a:t>Class II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89230">
                <a:tc gridSpan="6">
                  <a:txBody>
                    <a:bodyPr>
                      <a:spAutoFit/>
                    </a:bodyPr>
                    <a:p>
                      <a:pPr indent="101600"/>
                      <a:r>
                        <a:rPr lang="en-US" sz="630">
                          <a:latin typeface="Arial" panose="020B0604020202020204"/>
                        </a:rPr>
                        <a:t>NOCT                         Irradiance 800W/m</a:t>
                      </a:r>
                      <a:r>
                        <a:rPr lang="en-US" sz="63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30">
                          <a:latin typeface="Arial" panose="020B0604020202020204"/>
                        </a:rPr>
                        <a:t>, ambient temperature 20°C,wind speed 1m/s, AM1.5G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30">
                          <a:latin typeface="Arial" panose="020B0604020202020204"/>
                        </a:rPr>
                        <a:t>Fire Performance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endParaRPr sz="97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30">
                          <a:latin typeface="Arial" panose="020B0604020202020204"/>
                        </a:rPr>
                        <a:t>UL Type 1</a:t>
                      </a:r>
                      <a:endParaRPr lang="en-US" sz="63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548222" y="8139008"/>
            <a:ext cx="1206088" cy="1303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101600"/>
            <a:r>
              <a:rPr lang="en-US" sz="970" b="1">
                <a:solidFill>
                  <a:srgbClr val="0054A5"/>
                </a:solidFill>
                <a:latin typeface="Arial" panose="020B0604020202020204"/>
              </a:rPr>
              <a:t>CHARACTERISTICS</a:t>
            </a:r>
            <a:endParaRPr lang="en-US" sz="970" b="1">
              <a:solidFill>
                <a:srgbClr val="0054A5"/>
              </a:solidFill>
              <a:latin typeface="Arial" panose="020B0604020202020204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948544" y="8924299"/>
            <a:ext cx="71121" cy="323006"/>
          </a:xfrm>
          <a:prstGeom prst="rect">
            <a:avLst/>
          </a:prstGeom>
          <a:solidFill>
            <a:srgbClr val="FFFFFF"/>
          </a:solidFill>
        </p:spPr>
        <p:txBody>
          <a:bodyPr vert="wordArtVertRtl" wrap="none" lIns="0" tIns="0" rIns="0" bIns="0">
            <a:noAutofit/>
          </a:bodyPr>
          <a:p>
            <a:pPr indent="0"/>
            <a:r>
              <a:rPr lang="en-US" sz="485">
                <a:latin typeface="PMingLiU"/>
              </a:rPr>
              <a:t>wolMod</a:t>
            </a:r>
            <a:endParaRPr lang="en-US" sz="485">
              <a:latin typeface="PMingLiU"/>
            </a:endParaRPr>
          </a:p>
        </p:txBody>
      </p:sp>
      <p:pic>
        <p:nvPicPr>
          <p:cNvPr id="27" name="图片 26" descr="e884384278016faeb00f4f73bb943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9665970"/>
            <a:ext cx="7559040" cy="62801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TABLE_BEAUTIFY" val="smartTable{33e17c41-ddfd-4298-ab13-72fe9d07d783}"/>
</p:tagLst>
</file>

<file path=ppt/tags/tag8.xml><?xml version="1.0" encoding="utf-8"?>
<p:tagLst xmlns:p="http://schemas.openxmlformats.org/presentationml/2006/main">
  <p:tag name="KSO_WM_UNIT_TABLE_BEAUTIFY" val="smartTable{2551e142-f418-4576-a590-4051e33dd1a8}"/>
</p:tagLst>
</file>

<file path=ppt/tags/tag9.xml><?xml version="1.0" encoding="utf-8"?>
<p:tagLst xmlns:p="http://schemas.openxmlformats.org/presentationml/2006/main">
  <p:tag name="KSO_WPP_MARK_KEY" val="1cabaf77-a348-45e6-a74e-bf2624f6e8c4"/>
  <p:tag name="COMMONDATA" val="eyJoZGlkIjoiOWU1ZWJmY2Q4ZjdjZjAyM2IyYzE2OTE3YTI2NDliZmI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7777</Words>
  <Application>WPS 演示</Application>
  <PresentationFormat/>
  <Paragraphs>721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</vt:lpstr>
      <vt:lpstr>PMingLiU</vt:lpstr>
      <vt:lpstr>Segoe Print</vt:lpstr>
      <vt:lpstr>MingLiU</vt:lpstr>
      <vt:lpstr>Calibri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LY-T-TDD-059-100  LR4-72HPH 425-455M（35-35&amp;25框-双认证）-V11</dc:title>
  <dc:creator/>
  <cp:lastModifiedBy>清清之秋</cp:lastModifiedBy>
  <cp:revision>10</cp:revision>
  <dcterms:created xsi:type="dcterms:W3CDTF">2023-02-28T08:24:00Z</dcterms:created>
  <dcterms:modified xsi:type="dcterms:W3CDTF">2023-03-07T10:03:52Z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AB93CB1F06654F1C9EC8DC8949FCAC2F</vt:lpwstr>
  </property>
  <property fmtid="{D5CDD505-2E9C-101B-9397-08002B2CF9AE}" pid="3" name="KSOProductBuildVer">
    <vt:lpwstr>2052-11.1.0.13703</vt:lpwstr>
  </property>
</Properties>
</file>