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84" r:id="rId4"/>
  </p:sldIdLst>
  <p:sldSz cx="7559040" cy="10259060"/>
  <p:notesSz cx="6858000" cy="9144000"/>
  <p:custDataLst>
    <p:tags r:id="rId8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14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2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743256" y="1367894"/>
            <a:ext cx="6075504" cy="3845183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66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743256" y="5326170"/>
            <a:ext cx="6075504" cy="220263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65" spc="200">
                <a:uFillTx/>
              </a:defRPr>
            </a:lvl1pPr>
            <a:lvl2pPr marL="354965" indent="0" algn="ctr">
              <a:buNone/>
              <a:defRPr sz="1555"/>
            </a:lvl2pPr>
            <a:lvl3pPr marL="710565" indent="0" algn="ctr">
              <a:buNone/>
              <a:defRPr sz="1400"/>
            </a:lvl3pPr>
            <a:lvl4pPr marL="1065530" indent="0" algn="ctr">
              <a:buNone/>
              <a:defRPr sz="1245"/>
            </a:lvl4pPr>
            <a:lvl5pPr marL="1421130" indent="0" algn="ctr">
              <a:buNone/>
              <a:defRPr sz="1245"/>
            </a:lvl5pPr>
            <a:lvl6pPr marL="1776095" indent="0" algn="ctr">
              <a:buNone/>
              <a:defRPr sz="1245"/>
            </a:lvl6pPr>
            <a:lvl7pPr marL="2131060" indent="0" algn="ctr">
              <a:buNone/>
              <a:defRPr sz="1245"/>
            </a:lvl7pPr>
            <a:lvl8pPr marL="2486660" indent="0" algn="ctr">
              <a:buNone/>
              <a:defRPr sz="1245"/>
            </a:lvl8pPr>
            <a:lvl9pPr marL="2841625" indent="0" algn="ctr">
              <a:buNone/>
              <a:defRPr sz="1245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379440" y="9446008"/>
            <a:ext cx="1674000" cy="473916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551920" y="9446008"/>
            <a:ext cx="2455200" cy="473916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5504112" y="9446008"/>
            <a:ext cx="1674000" cy="473916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2" Type="http://schemas.openxmlformats.org/officeDocument/2006/relationships/slideLayout" Target="../slideLayouts/slideLayout10.xml"/><Relationship Id="rId11" Type="http://schemas.openxmlformats.org/officeDocument/2006/relationships/image" Target="../media/image7.png"/><Relationship Id="rId10" Type="http://schemas.openxmlformats.org/officeDocument/2006/relationships/image" Target="../media/image6.pn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6"/>
          <p:cNvSpPr/>
          <p:nvPr/>
        </p:nvSpPr>
        <p:spPr>
          <a:xfrm>
            <a:off x="227396" y="3288346"/>
            <a:ext cx="7104248" cy="498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图片 3" descr="ec6db7ef308a1b81634dc03f8a452c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7548245" cy="102584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39584" y="1504636"/>
            <a:ext cx="1392952" cy="247877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584" y="4144730"/>
            <a:ext cx="397100" cy="48706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831" y="6769312"/>
            <a:ext cx="2184049" cy="143018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083" y="1634935"/>
            <a:ext cx="518091" cy="2336064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277739" y="1442589"/>
            <a:ext cx="415714" cy="13029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TW" sz="660">
                <a:latin typeface="MingLiU"/>
                <a:ea typeface="MingLiU"/>
              </a:rPr>
              <a:t>产品图示</a:t>
            </a:r>
            <a:endParaRPr lang="zh-TW" sz="660">
              <a:latin typeface="MingLiU"/>
              <a:ea typeface="MingLiU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761705" y="1935862"/>
            <a:ext cx="241983" cy="837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510">
                <a:latin typeface="Arial" panose="020B0604020202020204"/>
              </a:rPr>
              <a:t>ai</a:t>
            </a:r>
            <a:r>
              <a:rPr lang="zh-TW" sz="405">
                <a:latin typeface="MingLiU"/>
                <a:ea typeface="MingLiU"/>
              </a:rPr>
              <a:t>本孔/</a:t>
            </a:r>
            <a:endParaRPr lang="zh-TW" sz="405">
              <a:latin typeface="MingLiU"/>
              <a:ea typeface="MingLiU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95628" y="1579093"/>
            <a:ext cx="179936" cy="1054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460">
                <a:latin typeface="Courier New" panose="02070309020205020404"/>
              </a:rPr>
              <a:t>[Q4W2</a:t>
            </a:r>
            <a:endParaRPr lang="en-US" sz="460">
              <a:latin typeface="Courier New" panose="02070309020205020404"/>
            </a:endParaRPr>
          </a:p>
        </p:txBody>
      </p:sp>
      <p:graphicFrame>
        <p:nvGraphicFramePr>
          <p:cNvPr id="18" name="表格 17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2766864" y="1377440"/>
          <a:ext cx="4377055" cy="1247775"/>
        </p:xfrm>
        <a:graphic>
          <a:graphicData uri="http://schemas.openxmlformats.org/drawingml/2006/table">
            <a:tbl>
              <a:tblPr/>
              <a:tblGrid>
                <a:gridCol w="1169670"/>
                <a:gridCol w="636270"/>
                <a:gridCol w="514350"/>
                <a:gridCol w="511810"/>
                <a:gridCol w="514985"/>
                <a:gridCol w="511810"/>
                <a:gridCol w="518160"/>
              </a:tblGrid>
              <a:tr h="18542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CN" altLang="zh-TW" sz="660">
                          <a:latin typeface="MingLiU"/>
                          <a:ea typeface="MingLiU"/>
                        </a:rPr>
                        <a:t>组件</a:t>
                      </a:r>
                      <a:r>
                        <a:rPr lang="zh-CN" altLang="zh-TW" sz="660">
                          <a:latin typeface="MingLiU"/>
                          <a:ea typeface="MingLiU"/>
                        </a:rPr>
                        <a:t>型号</a:t>
                      </a:r>
                      <a:endParaRPr lang="zh-CN" alt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610">
                          <a:latin typeface="Arial" panose="020B0604020202020204"/>
                        </a:rPr>
                        <a:t>RSM144-7430M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RSM144-7-435M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RSM144-7440M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RSM144-7-445M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RSM144-7-450M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RSM144-7-455M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5176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最大功率</a:t>
                      </a:r>
                      <a:r>
                        <a:rPr lang="en-US" sz="610">
                          <a:latin typeface="Arial" panose="020B0604020202020204"/>
                        </a:rPr>
                        <a:t>Pmax (Wp)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zh-TW" sz="710" b="1">
                          <a:latin typeface="Arial" panose="020B0604020202020204"/>
                          <a:ea typeface="Arial" panose="020B0604020202020204"/>
                        </a:rPr>
                        <a:t>430</a:t>
                      </a:r>
                      <a:endParaRPr lang="zh-TW" sz="710" b="1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zh-TW" sz="710" b="1">
                          <a:latin typeface="Arial" panose="020B0604020202020204"/>
                          <a:ea typeface="Arial" panose="020B0604020202020204"/>
                        </a:rPr>
                        <a:t>435</a:t>
                      </a:r>
                      <a:endParaRPr lang="zh-TW" sz="710" b="1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zh-TW" sz="710" b="1">
                          <a:latin typeface="Arial" panose="020B0604020202020204"/>
                          <a:ea typeface="Arial" panose="020B0604020202020204"/>
                        </a:rPr>
                        <a:t>440</a:t>
                      </a:r>
                      <a:endParaRPr lang="zh-TW" sz="710" b="1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445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zh-TW" sz="710" b="1">
                          <a:latin typeface="Arial" panose="020B0604020202020204"/>
                          <a:ea typeface="Arial" panose="020B0604020202020204"/>
                        </a:rPr>
                        <a:t>450</a:t>
                      </a:r>
                      <a:endParaRPr lang="zh-TW" sz="710" b="1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zh-TW" sz="710" b="1">
                          <a:latin typeface="Arial" panose="020B0604020202020204"/>
                          <a:ea typeface="Arial" panose="020B0604020202020204"/>
                        </a:rPr>
                        <a:t>455</a:t>
                      </a:r>
                      <a:endParaRPr lang="zh-TW" sz="710" b="1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</a:tr>
              <a:tr h="15875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开路电</a:t>
                      </a:r>
                      <a:r>
                        <a:rPr lang="en-US" sz="610">
                          <a:latin typeface="Arial" panose="020B0604020202020204"/>
                        </a:rPr>
                        <a:t>ffiVoc </a:t>
                      </a:r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(V)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10">
                          <a:latin typeface="Arial" panose="020B0604020202020204"/>
                        </a:rPr>
                        <a:t>49.30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49.40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49.50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49.60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49.70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49.80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3716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短路电流</a:t>
                      </a:r>
                      <a:r>
                        <a:rPr lang="en-US" sz="610">
                          <a:latin typeface="Arial" panose="020B0604020202020204"/>
                        </a:rPr>
                        <a:t>Isc (A)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10">
                          <a:latin typeface="Arial" panose="020B0604020202020204"/>
                        </a:rPr>
                        <a:t>11.10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11.20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11.30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11.40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11.50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11.60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5494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最佳工作电压</a:t>
                      </a:r>
                      <a:r>
                        <a:rPr lang="en-US" sz="610">
                          <a:latin typeface="Arial" panose="020B0604020202020204"/>
                        </a:rPr>
                        <a:t>Vmpp </a:t>
                      </a:r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(V)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10">
                          <a:latin typeface="Arial" panose="020B0604020202020204"/>
                        </a:rPr>
                        <a:t>40.97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41.05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41.13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41.25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41.30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41.40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240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最佳</a:t>
                      </a:r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I</a:t>
                      </a:r>
                      <a:r>
                        <a:rPr lang="zh-TW" sz="660">
                          <a:latin typeface="MingLiU"/>
                          <a:ea typeface="MingLiU"/>
                        </a:rPr>
                        <a:t>作电流</a:t>
                      </a:r>
                      <a:r>
                        <a:rPr lang="en-US" sz="610">
                          <a:latin typeface="Arial" panose="020B0604020202020204"/>
                        </a:rPr>
                        <a:t>Impp (A)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10">
                          <a:latin typeface="Arial" panose="020B0604020202020204"/>
                        </a:rPr>
                        <a:t>10.50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10.60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10.70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10.80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10.90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11.00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6700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组腿帔率</a:t>
                      </a:r>
                      <a:r>
                        <a:rPr lang="en-US" sz="610">
                          <a:latin typeface="Arial" panose="020B0604020202020204"/>
                        </a:rPr>
                        <a:t>n *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10">
                          <a:latin typeface="Arial" panose="020B0604020202020204"/>
                        </a:rPr>
                        <a:t>19.5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19.7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10">
                          <a:latin typeface="Arial" panose="020B0604020202020204"/>
                        </a:rPr>
                        <a:t>19.9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10">
                          <a:latin typeface="Arial" panose="020B0604020202020204"/>
                        </a:rPr>
                        <a:t>20.1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20.4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10">
                          <a:latin typeface="Arial" panose="020B0604020202020204"/>
                        </a:rPr>
                        <a:t>20.6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9" name="矩形 18"/>
          <p:cNvSpPr/>
          <p:nvPr/>
        </p:nvSpPr>
        <p:spPr>
          <a:xfrm>
            <a:off x="2769966" y="2658708"/>
            <a:ext cx="2270915" cy="22957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ts val="910"/>
              </a:lnSpc>
            </a:pPr>
            <a:r>
              <a:rPr lang="zh-TW" sz="560">
                <a:latin typeface="MingLiU"/>
                <a:ea typeface="MingLiU"/>
              </a:rPr>
              <a:t>标准测试条件：辐照度</a:t>
            </a:r>
            <a:r>
              <a:rPr lang="en-US" sz="660">
                <a:latin typeface="Arial" panose="020B0604020202020204"/>
              </a:rPr>
              <a:t>1000W/m2,</a:t>
            </a:r>
            <a:r>
              <a:rPr lang="zh-TW" sz="560">
                <a:latin typeface="MingLiU"/>
                <a:ea typeface="MingLiU"/>
              </a:rPr>
              <a:t>电池片温度</a:t>
            </a:r>
            <a:r>
              <a:rPr lang="en-US" sz="660">
                <a:latin typeface="Arial" panose="020B0604020202020204"/>
              </a:rPr>
              <a:t>25°C,</a:t>
            </a:r>
            <a:r>
              <a:rPr lang="zh-TW" sz="560">
                <a:latin typeface="MingLiU"/>
                <a:ea typeface="MingLiU"/>
              </a:rPr>
              <a:t>大气质量</a:t>
            </a:r>
            <a:r>
              <a:rPr lang="en-US" sz="660">
                <a:latin typeface="Arial" panose="020B0604020202020204"/>
              </a:rPr>
              <a:t>AM1.5 </a:t>
            </a:r>
            <a:r>
              <a:rPr lang="zh-TW" sz="560">
                <a:latin typeface="MingLiU"/>
                <a:ea typeface="MingLiU"/>
              </a:rPr>
              <a:t>★组件转换效率</a:t>
            </a:r>
            <a:r>
              <a:rPr lang="zh-TW" sz="660">
                <a:latin typeface="Arial" panose="020B0604020202020204"/>
                <a:ea typeface="Arial" panose="020B0604020202020204"/>
              </a:rPr>
              <a:t>1</a:t>
            </a:r>
            <a:r>
              <a:rPr lang="zh-TW" sz="560">
                <a:latin typeface="MingLiU"/>
                <a:ea typeface="MingLiU"/>
              </a:rPr>
              <a:t>值已四舍五入</a:t>
            </a:r>
            <a:endParaRPr lang="zh-TW" sz="560">
              <a:latin typeface="MingLiU"/>
              <a:ea typeface="MingLiU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850627" y="3105445"/>
            <a:ext cx="1029978" cy="14581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TW" sz="815">
                <a:solidFill>
                  <a:srgbClr val="023F96"/>
                </a:solidFill>
                <a:latin typeface="MingLiU"/>
                <a:ea typeface="MingLiU"/>
              </a:rPr>
              <a:t>电性</a:t>
            </a:r>
            <a:r>
              <a:rPr lang="zh-CN" altLang="zh-TW" sz="815">
                <a:solidFill>
                  <a:srgbClr val="023F96"/>
                </a:solidFill>
                <a:latin typeface="MingLiU"/>
                <a:ea typeface="MingLiU"/>
              </a:rPr>
              <a:t>能参数</a:t>
            </a:r>
            <a:r>
              <a:rPr lang="en-US" sz="815" b="1">
                <a:solidFill>
                  <a:srgbClr val="023F96"/>
                </a:solidFill>
                <a:latin typeface="Arial" panose="020B0604020202020204"/>
              </a:rPr>
              <a:t> (NM0T)</a:t>
            </a:r>
            <a:endParaRPr lang="en-US" sz="815" b="1">
              <a:solidFill>
                <a:srgbClr val="023F96"/>
              </a:solidFill>
              <a:latin typeface="Arial" panose="020B0604020202020204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2769966" y="3279176"/>
          <a:ext cx="4373880" cy="918210"/>
        </p:xfrm>
        <a:graphic>
          <a:graphicData uri="http://schemas.openxmlformats.org/drawingml/2006/table">
            <a:tbl>
              <a:tblPr/>
              <a:tblGrid>
                <a:gridCol w="1169670"/>
                <a:gridCol w="632460"/>
                <a:gridCol w="515620"/>
                <a:gridCol w="511810"/>
                <a:gridCol w="514350"/>
                <a:gridCol w="511810"/>
                <a:gridCol w="518160"/>
              </a:tblGrid>
              <a:tr h="13970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组懈号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10" b="1">
                          <a:latin typeface="Arial" panose="020B0604020202020204"/>
                        </a:rPr>
                        <a:t>RSM144-7430M</a:t>
                      </a:r>
                      <a:endParaRPr lang="en-US" sz="510" b="1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510" b="1">
                          <a:latin typeface="Arial" panose="020B0604020202020204"/>
                        </a:rPr>
                        <a:t>RSM144-7-435M</a:t>
                      </a:r>
                      <a:endParaRPr lang="en-US" sz="510" b="1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510" b="1">
                          <a:latin typeface="Arial" panose="020B0604020202020204"/>
                        </a:rPr>
                        <a:t>RSM144-7440M</a:t>
                      </a:r>
                      <a:endParaRPr lang="en-US" sz="510" b="1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510" b="1">
                          <a:latin typeface="Arial" panose="020B0604020202020204"/>
                        </a:rPr>
                        <a:t>RSM144-7-445M</a:t>
                      </a:r>
                      <a:endParaRPr lang="en-US" sz="510" b="1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510" b="1">
                          <a:latin typeface="Arial" panose="020B0604020202020204"/>
                        </a:rPr>
                        <a:t>RSM144-7-450M</a:t>
                      </a:r>
                      <a:endParaRPr lang="en-US" sz="510" b="1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510" b="1">
                          <a:latin typeface="Arial" panose="020B0604020202020204"/>
                        </a:rPr>
                        <a:t>RSM144-7-455M</a:t>
                      </a:r>
                      <a:endParaRPr lang="en-US" sz="510" b="1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5176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最大功率</a:t>
                      </a:r>
                      <a:r>
                        <a:rPr lang="en-US" sz="610">
                          <a:latin typeface="Arial" panose="020B0604020202020204"/>
                        </a:rPr>
                        <a:t>Pmax (Wp)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en-US" sz="610">
                          <a:latin typeface="Arial" panose="020B0604020202020204"/>
                        </a:rPr>
                        <a:t>321.5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325.2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329.6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333.9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338.2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342.5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6129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开路电压</a:t>
                      </a:r>
                      <a:r>
                        <a:rPr lang="en-US" sz="610">
                          <a:latin typeface="Arial" panose="020B0604020202020204"/>
                        </a:rPr>
                        <a:t>Voc </a:t>
                      </a:r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(V)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en-US" sz="610">
                          <a:latin typeface="Arial" panose="020B0604020202020204"/>
                        </a:rPr>
                        <a:t>45.36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45.45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46.18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46.39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46.43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46.61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3970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短路电流</a:t>
                      </a:r>
                      <a:r>
                        <a:rPr lang="en-US" sz="610">
                          <a:latin typeface="Arial" panose="020B0604020202020204"/>
                        </a:rPr>
                        <a:t>Isc (A)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10">
                          <a:latin typeface="Arial" panose="020B0604020202020204"/>
                        </a:rPr>
                        <a:t>9.10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9.18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10">
                          <a:latin typeface="Arial" panose="020B0604020202020204"/>
                        </a:rPr>
                        <a:t>9.27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10">
                          <a:latin typeface="Arial" panose="020B0604020202020204"/>
                        </a:rPr>
                        <a:t>9.35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9.43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10">
                          <a:latin typeface="Arial" panose="020B0604020202020204"/>
                        </a:rPr>
                        <a:t>9.51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6129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最佳工作电压</a:t>
                      </a:r>
                      <a:r>
                        <a:rPr lang="en-US" sz="610">
                          <a:latin typeface="Arial" panose="020B0604020202020204"/>
                        </a:rPr>
                        <a:t>Vmpp </a:t>
                      </a:r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(V)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en-US" sz="610">
                          <a:latin typeface="Arial" panose="020B0604020202020204"/>
                        </a:rPr>
                        <a:t>37.53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37.60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37.80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37.90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38.00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38.10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6446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CN" sz="660">
                          <a:latin typeface="MingLiU"/>
                          <a:ea typeface="MingLiU"/>
                        </a:rPr>
                        <a:t>最佳</a:t>
                      </a:r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I</a:t>
                      </a:r>
                      <a:r>
                        <a:rPr lang="zh-TW" sz="660">
                          <a:latin typeface="MingLiU"/>
                          <a:ea typeface="MingLiU"/>
                        </a:rPr>
                        <a:t>作电流</a:t>
                      </a:r>
                      <a:r>
                        <a:rPr lang="en-US" sz="610">
                          <a:latin typeface="Arial" panose="020B0604020202020204"/>
                        </a:rPr>
                        <a:t>Impp (A)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10">
                          <a:latin typeface="Arial" panose="020B0604020202020204"/>
                        </a:rPr>
                        <a:t>8.57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8.65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10">
                          <a:latin typeface="Arial" panose="020B0604020202020204"/>
                        </a:rPr>
                        <a:t>8.72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10">
                          <a:latin typeface="Arial" panose="020B0604020202020204"/>
                        </a:rPr>
                        <a:t>8.81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8.90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610">
                          <a:latin typeface="Arial" panose="020B0604020202020204"/>
                        </a:rPr>
                        <a:t>8.99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" name="矩形 21"/>
          <p:cNvSpPr/>
          <p:nvPr/>
        </p:nvSpPr>
        <p:spPr>
          <a:xfrm>
            <a:off x="2776171" y="4222289"/>
            <a:ext cx="1759028" cy="1116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60">
                <a:latin typeface="Arial" panose="020B0604020202020204"/>
              </a:rPr>
              <a:t>NMOT:</a:t>
            </a:r>
            <a:r>
              <a:rPr lang="zh-TW" sz="560">
                <a:latin typeface="MingLiU"/>
                <a:ea typeface="MingLiU"/>
              </a:rPr>
              <a:t>辐照度</a:t>
            </a:r>
            <a:r>
              <a:rPr lang="en-US" sz="660">
                <a:latin typeface="Arial" panose="020B0604020202020204"/>
              </a:rPr>
              <a:t>800W/m2,</a:t>
            </a:r>
            <a:r>
              <a:rPr lang="zh-TW" sz="560">
                <a:latin typeface="MingLiU"/>
                <a:ea typeface="MingLiU"/>
              </a:rPr>
              <a:t>环境温度</a:t>
            </a:r>
            <a:r>
              <a:rPr lang="en-US" sz="660">
                <a:latin typeface="Arial" panose="020B0604020202020204"/>
              </a:rPr>
              <a:t>20°C,</a:t>
            </a:r>
            <a:r>
              <a:rPr lang="zh-TW" sz="560">
                <a:latin typeface="MingLiU"/>
                <a:ea typeface="MingLiU"/>
              </a:rPr>
              <a:t>风速</a:t>
            </a:r>
            <a:r>
              <a:rPr lang="en-US" sz="660">
                <a:latin typeface="Arial" panose="020B0604020202020204"/>
              </a:rPr>
              <a:t>1m/s</a:t>
            </a:r>
            <a:endParaRPr lang="en-US" sz="660">
              <a:latin typeface="Arial" panose="020B0604020202020204"/>
            </a:endParaRP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2769966" y="4824143"/>
          <a:ext cx="4373880" cy="1591310"/>
        </p:xfrm>
        <a:graphic>
          <a:graphicData uri="http://schemas.openxmlformats.org/drawingml/2006/table">
            <a:tbl>
              <a:tblPr/>
              <a:tblGrid>
                <a:gridCol w="896620"/>
                <a:gridCol w="3477260"/>
              </a:tblGrid>
              <a:tr h="13970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电池片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zh-TW" sz="660">
                          <a:latin typeface="MingLiU"/>
                          <a:ea typeface="MingLiU"/>
                        </a:rPr>
                        <a:t>单晶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/>
                </a:tc>
              </a:tr>
              <a:tr h="15494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电池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144</a:t>
                      </a:r>
                      <a:r>
                        <a:rPr lang="zh-TW" sz="660">
                          <a:latin typeface="MingLiU"/>
                          <a:ea typeface="MingLiU"/>
                        </a:rPr>
                        <a:t>片</a:t>
                      </a:r>
                      <a:r>
                        <a:rPr lang="en-US" sz="610">
                          <a:latin typeface="Arial" panose="020B0604020202020204"/>
                        </a:rPr>
                        <a:t>(6x12+6x12)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组件尺寸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en-US" sz="610">
                          <a:latin typeface="Arial" panose="020B0604020202020204"/>
                        </a:rPr>
                        <a:t>2108x1048x35mm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4940">
                <a:tc>
                  <a:txBody>
                    <a:bodyPr>
                      <a:spAutoFit/>
                    </a:bodyPr>
                    <a:p>
                      <a:endParaRPr sz="815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en-US" sz="610">
                          <a:latin typeface="Arial" panose="020B0604020202020204"/>
                        </a:rPr>
                        <a:t>24.5kg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7081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前板玻璃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zh-TW" sz="660">
                          <a:latin typeface="MingLiU"/>
                          <a:ea typeface="MingLiU"/>
                        </a:rPr>
                        <a:t>高透光率、低铁、钢化玻璃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</a:tr>
              <a:tr h="16383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醜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zh-TW" sz="660">
                          <a:latin typeface="MingLiU"/>
                          <a:ea typeface="MingLiU"/>
                        </a:rPr>
                        <a:t>白色背板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</a:tr>
              <a:tr h="17081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边框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zh-TW" sz="660">
                          <a:latin typeface="MingLiU"/>
                          <a:ea typeface="MingLiU"/>
                        </a:rPr>
                        <a:t>阳极氧化铝合金</a:t>
                      </a:r>
                      <a:r>
                        <a:rPr lang="en-US" sz="610">
                          <a:latin typeface="Arial" panose="020B0604020202020204"/>
                        </a:rPr>
                        <a:t>6063-T5,</a:t>
                      </a:r>
                      <a:r>
                        <a:rPr lang="zh-TW" sz="660">
                          <a:latin typeface="MingLiU"/>
                          <a:ea typeface="MingLiU"/>
                        </a:rPr>
                        <a:t>银色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</a:tr>
              <a:tr h="15176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齢盒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en-US" sz="610">
                          <a:latin typeface="Arial" panose="020B0604020202020204"/>
                        </a:rPr>
                        <a:t>IP68, 1500VDC, </a:t>
                      </a:r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3</a:t>
                      </a:r>
                      <a:r>
                        <a:rPr lang="zh-TW" sz="660">
                          <a:latin typeface="MingLiU"/>
                          <a:ea typeface="MingLiU"/>
                        </a:rPr>
                        <a:t>个旁路二极管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>
                      <a:spAutoFit/>
                    </a:bodyPr>
                    <a:p>
                      <a:endParaRPr sz="815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en-US" sz="610">
                          <a:latin typeface="Arial" panose="020B0604020202020204"/>
                        </a:rPr>
                        <a:t>4.0mm</a:t>
                      </a:r>
                      <a:r>
                        <a:rPr lang="en-US" sz="610" baseline="30000">
                          <a:latin typeface="Arial" panose="020B0604020202020204"/>
                        </a:rPr>
                        <a:t>2</a:t>
                      </a:r>
                      <a:r>
                        <a:rPr lang="en-US" sz="610">
                          <a:latin typeface="Arial" panose="020B0604020202020204"/>
                        </a:rPr>
                        <a:t> (12AWG),</a:t>
                      </a:r>
                      <a:r>
                        <a:rPr lang="zh-TW" sz="660">
                          <a:latin typeface="MingLiU"/>
                          <a:ea typeface="MingLiU"/>
                        </a:rPr>
                        <a:t>正极</a:t>
                      </a:r>
                      <a:r>
                        <a:rPr lang="en-US" sz="610">
                          <a:latin typeface="Arial" panose="020B0604020202020204"/>
                        </a:rPr>
                        <a:t>(+)350mm,</a:t>
                      </a:r>
                      <a:r>
                        <a:rPr lang="zh-TW" sz="660">
                          <a:latin typeface="MingLiU"/>
                          <a:ea typeface="MingLiU"/>
                        </a:rPr>
                        <a:t>负极</a:t>
                      </a:r>
                      <a:r>
                        <a:rPr lang="en-US" sz="610">
                          <a:latin typeface="Arial" panose="020B0604020202020204"/>
                        </a:rPr>
                        <a:t>(-)350mm </a:t>
                      </a:r>
                      <a:r>
                        <a:rPr lang="zh-TW" sz="660">
                          <a:latin typeface="MingLiU"/>
                          <a:ea typeface="MingLiU"/>
                        </a:rPr>
                        <a:t>(含连接头)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</a:tr>
              <a:tr h="160655">
                <a:tc>
                  <a:txBody>
                    <a:bodyPr>
                      <a:spAutoFit/>
                    </a:bodyPr>
                    <a:p>
                      <a:endParaRPr sz="815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zh-TW" sz="660">
                          <a:latin typeface="MingLiU"/>
                          <a:ea typeface="MingLiU"/>
                        </a:rPr>
                        <a:t>日升双宇</a:t>
                      </a:r>
                      <a:r>
                        <a:rPr lang="en-US" sz="610">
                          <a:latin typeface="Arial" panose="020B0604020202020204"/>
                        </a:rPr>
                        <a:t>PV-SY02, IP68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4" name="矩形 23"/>
          <p:cNvSpPr/>
          <p:nvPr/>
        </p:nvSpPr>
        <p:spPr>
          <a:xfrm>
            <a:off x="2844422" y="6732084"/>
            <a:ext cx="1020671" cy="13960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CN" altLang="zh-TW" sz="815">
                <a:solidFill>
                  <a:srgbClr val="023F96"/>
                </a:solidFill>
                <a:latin typeface="MingLiU"/>
                <a:ea typeface="MingLiU"/>
              </a:rPr>
              <a:t>电性能</a:t>
            </a:r>
            <a:r>
              <a:rPr lang="zh-CN" altLang="zh-TW" sz="815">
                <a:solidFill>
                  <a:srgbClr val="023F96"/>
                </a:solidFill>
                <a:latin typeface="MingLiU"/>
                <a:ea typeface="MingLiU"/>
              </a:rPr>
              <a:t>参数</a:t>
            </a:r>
            <a:endParaRPr lang="zh-CN" altLang="zh-TW" sz="815">
              <a:solidFill>
                <a:srgbClr val="023F96"/>
              </a:solidFill>
              <a:latin typeface="MingLiU"/>
              <a:ea typeface="MingLiU"/>
            </a:endParaRPr>
          </a:p>
        </p:txBody>
      </p:sp>
      <p:graphicFrame>
        <p:nvGraphicFramePr>
          <p:cNvPr id="25" name="表格 24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2773068" y="6924429"/>
          <a:ext cx="4370705" cy="1224915"/>
        </p:xfrm>
        <a:graphic>
          <a:graphicData uri="http://schemas.openxmlformats.org/drawingml/2006/table">
            <a:tbl>
              <a:tblPr/>
              <a:tblGrid>
                <a:gridCol w="1101090"/>
                <a:gridCol w="3269615"/>
              </a:tblGrid>
              <a:tr h="12065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10">
                          <a:latin typeface="Arial" panose="020B0604020202020204"/>
                        </a:rPr>
                        <a:t>NMOT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10">
                          <a:latin typeface="Arial" panose="020B0604020202020204"/>
                        </a:rPr>
                        <a:t>44°C±2°C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5494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开路电压温度系数</a:t>
                      </a:r>
                      <a:r>
                        <a:rPr lang="en-US" sz="610">
                          <a:latin typeface="Arial" panose="020B0604020202020204"/>
                        </a:rPr>
                        <a:t>(p)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10">
                          <a:latin typeface="Arial" panose="020B0604020202020204"/>
                        </a:rPr>
                        <a:t>-0.29%/°C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6192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鼬电流数</a:t>
                      </a:r>
                      <a:r>
                        <a:rPr lang="en-US" sz="710">
                          <a:latin typeface="宋体" panose="02010600030101010101" pitchFamily="2" charset="-122"/>
                        </a:rPr>
                        <a:t>(</a:t>
                      </a:r>
                      <a:r>
                        <a:rPr lang="en-US" sz="610">
                          <a:latin typeface="Arial" panose="020B0604020202020204"/>
                        </a:rPr>
                        <a:t>a)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10">
                          <a:latin typeface="Arial" panose="020B0604020202020204"/>
                        </a:rPr>
                        <a:t>0.05%/°C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176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组件功率数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10">
                          <a:latin typeface="Arial" panose="020B0604020202020204"/>
                        </a:rPr>
                        <a:t>-0.37%/°C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811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工作温度范围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10">
                          <a:latin typeface="Arial" panose="020B0604020202020204"/>
                        </a:rPr>
                        <a:t>-40°C~+85°C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4940">
                <a:tc>
                  <a:txBody>
                    <a:bodyPr>
                      <a:spAutoFit/>
                    </a:bodyPr>
                    <a:p>
                      <a:pPr indent="317500"/>
                      <a:r>
                        <a:rPr lang="zh-TW" sz="660">
                          <a:latin typeface="MingLiU"/>
                          <a:ea typeface="MingLiU"/>
                        </a:rPr>
                        <a:t>统电压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10">
                          <a:latin typeface="Arial" panose="020B0604020202020204"/>
                        </a:rPr>
                        <a:t>1500VDC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6129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馱保盤昵电流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10">
                          <a:latin typeface="Arial" panose="020B0604020202020204"/>
                        </a:rPr>
                        <a:t>20A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61290">
                <a:tc>
                  <a:txBody>
                    <a:bodyPr>
                      <a:spAutoFit/>
                    </a:bodyPr>
                    <a:p>
                      <a:pPr indent="317500"/>
                      <a:r>
                        <a:rPr lang="zh-TW" sz="660">
                          <a:latin typeface="MingLiU"/>
                          <a:ea typeface="MingLiU"/>
                        </a:rPr>
                        <a:t>向电流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165100"/>
                      <a:r>
                        <a:rPr lang="en-US" sz="610">
                          <a:latin typeface="Arial" panose="020B0604020202020204"/>
                        </a:rPr>
                        <a:t>20A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6" name="矩形 25"/>
          <p:cNvSpPr/>
          <p:nvPr/>
        </p:nvSpPr>
        <p:spPr>
          <a:xfrm>
            <a:off x="2832100" y="8450580"/>
            <a:ext cx="525145" cy="1397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 algn="just"/>
            <a:r>
              <a:rPr lang="zh-CN" altLang="zh-TW" sz="815" b="1">
                <a:solidFill>
                  <a:srgbClr val="023F96"/>
                </a:solidFill>
                <a:latin typeface="MingLiU"/>
                <a:ea typeface="MingLiU"/>
              </a:rPr>
              <a:t>机器</a:t>
            </a:r>
            <a:r>
              <a:rPr lang="zh-CN" altLang="zh-TW" sz="815" b="1">
                <a:solidFill>
                  <a:srgbClr val="023F96"/>
                </a:solidFill>
                <a:latin typeface="MingLiU"/>
                <a:ea typeface="MingLiU"/>
              </a:rPr>
              <a:t>性能</a:t>
            </a:r>
            <a:endParaRPr lang="zh-CN" altLang="zh-TW" sz="815" b="1">
              <a:solidFill>
                <a:srgbClr val="023F96"/>
              </a:solidFill>
              <a:latin typeface="MingLiU"/>
              <a:ea typeface="MingLiU"/>
            </a:endParaRPr>
          </a:p>
          <a:p>
            <a:pPr indent="0" algn="just"/>
            <a:endParaRPr lang="zh-CN" altLang="zh-TW" sz="815" b="1">
              <a:solidFill>
                <a:srgbClr val="023F96"/>
              </a:solidFill>
              <a:latin typeface="MingLiU"/>
              <a:ea typeface="MingLiU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832013" y="9449736"/>
            <a:ext cx="552217" cy="13340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TW" sz="660">
                <a:latin typeface="MingLiU"/>
                <a:ea typeface="MingLiU"/>
              </a:rPr>
              <a:t>每箱毛重</a:t>
            </a:r>
            <a:r>
              <a:rPr lang="en-US" sz="610">
                <a:latin typeface="Arial" panose="020B0604020202020204"/>
              </a:rPr>
              <a:t>[kg]</a:t>
            </a:r>
            <a:endParaRPr lang="en-US" sz="610">
              <a:latin typeface="Arial" panose="020B0604020202020204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406957" y="9452839"/>
            <a:ext cx="195448" cy="10858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TW" sz="610">
                <a:latin typeface="Arial" panose="020B0604020202020204"/>
                <a:ea typeface="Arial" panose="020B0604020202020204"/>
              </a:rPr>
              <a:t>815</a:t>
            </a:r>
            <a:endParaRPr lang="zh-TW" sz="610">
              <a:latin typeface="Arial" panose="020B0604020202020204"/>
              <a:ea typeface="Arial" panose="020B0604020202020204"/>
            </a:endParaRPr>
          </a:p>
        </p:txBody>
      </p:sp>
      <p:graphicFrame>
        <p:nvGraphicFramePr>
          <p:cNvPr id="31" name="表格 30"/>
          <p:cNvGraphicFramePr>
            <a:graphicFrameLocks noGrp="1"/>
          </p:cNvGraphicFramePr>
          <p:nvPr>
            <p:custDataLst>
              <p:tags r:id="rId8"/>
            </p:custDataLst>
          </p:nvPr>
        </p:nvGraphicFramePr>
        <p:xfrm>
          <a:off x="2766864" y="8596592"/>
          <a:ext cx="4377055" cy="859155"/>
        </p:xfrm>
        <a:graphic>
          <a:graphicData uri="http://schemas.openxmlformats.org/drawingml/2006/table">
            <a:tbl>
              <a:tblPr/>
              <a:tblGrid>
                <a:gridCol w="1097915"/>
                <a:gridCol w="1095375"/>
                <a:gridCol w="1091565"/>
                <a:gridCol w="1092200"/>
              </a:tblGrid>
              <a:tr h="18605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车型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17.5</a:t>
                      </a:r>
                      <a:r>
                        <a:rPr lang="zh-TW" sz="660">
                          <a:latin typeface="MingLiU"/>
                          <a:ea typeface="MingLiU"/>
                        </a:rPr>
                        <a:t>米运输货车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13</a:t>
                      </a:r>
                      <a:r>
                        <a:rPr lang="zh-TW" sz="660">
                          <a:latin typeface="MingLiU"/>
                          <a:ea typeface="MingLiU"/>
                        </a:rPr>
                        <a:t>米运输货车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10">
                          <a:latin typeface="Arial" panose="020B0604020202020204"/>
                        </a:rPr>
                        <a:t>9.6</a:t>
                      </a:r>
                      <a:r>
                        <a:rPr lang="zh-TW" sz="660">
                          <a:latin typeface="MingLiU"/>
                          <a:ea typeface="MingLiU"/>
                        </a:rPr>
                        <a:t>米运输货车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</a:tr>
              <a:tr h="15494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片数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992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744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496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811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片/箱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31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31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31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557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箱数</a:t>
                      </a:r>
                      <a:endParaRPr lang="zh-TW" sz="660">
                        <a:latin typeface="MingLiU"/>
                        <a:ea typeface="MingLiU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32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24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zh-TW" sz="610">
                          <a:latin typeface="Arial" panose="020B0604020202020204"/>
                          <a:ea typeface="Arial" panose="020B0604020202020204"/>
                        </a:rPr>
                        <a:t>16</a:t>
                      </a:r>
                      <a:endParaRPr lang="zh-TW" sz="61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20447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zh-TW" sz="660">
                          <a:latin typeface="MingLiU"/>
                          <a:ea typeface="MingLiU"/>
                        </a:rPr>
                        <a:t>包装箱尺寸</a:t>
                      </a:r>
                      <a:r>
                        <a:rPr lang="en-US" sz="610">
                          <a:latin typeface="Arial" panose="020B0604020202020204"/>
                        </a:rPr>
                        <a:t>(LxWxH)</a:t>
                      </a:r>
                      <a:endParaRPr lang="en-US" sz="61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710">
                          <a:latin typeface="Courier New" panose="02070309020205020404"/>
                        </a:rPr>
                        <a:t>2140x1135x1180</a:t>
                      </a:r>
                      <a:endParaRPr lang="en-US" sz="710">
                        <a:latin typeface="Courier New" panose="02070309020205020404"/>
                      </a:endParaRPr>
                    </a:p>
                  </a:txBody>
                  <a:tcPr marL="0" marR="0" marT="0" marB="0" anchor="ctr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</a:tbl>
          </a:graphicData>
        </a:graphic>
      </p:graphicFrame>
      <p:sp>
        <p:nvSpPr>
          <p:cNvPr id="32" name="矩形 31"/>
          <p:cNvSpPr/>
          <p:nvPr/>
        </p:nvSpPr>
        <p:spPr>
          <a:xfrm>
            <a:off x="415288" y="8444577"/>
            <a:ext cx="294723" cy="117889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TW" sz="560">
                <a:latin typeface="MingLiU"/>
                <a:ea typeface="MingLiU"/>
              </a:rPr>
              <a:t>合作商:</a:t>
            </a:r>
            <a:endParaRPr lang="zh-TW" sz="560">
              <a:latin typeface="MingLiU"/>
              <a:ea typeface="MingLiU"/>
            </a:endParaRPr>
          </a:p>
        </p:txBody>
      </p:sp>
      <p:sp>
        <p:nvSpPr>
          <p:cNvPr id="35" name="矩形 34"/>
          <p:cNvSpPr/>
          <p:nvPr>
            <p:custDataLst>
              <p:tags r:id="rId9"/>
            </p:custDataLst>
          </p:nvPr>
        </p:nvSpPr>
        <p:spPr>
          <a:xfrm>
            <a:off x="2791572" y="1178855"/>
            <a:ext cx="1029978" cy="14581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zh-TW" sz="815">
                <a:solidFill>
                  <a:srgbClr val="023F96"/>
                </a:solidFill>
                <a:latin typeface="MingLiU"/>
                <a:ea typeface="MingLiU"/>
              </a:rPr>
              <a:t>电性</a:t>
            </a:r>
            <a:r>
              <a:rPr lang="zh-CN" altLang="zh-TW" sz="815">
                <a:solidFill>
                  <a:srgbClr val="023F96"/>
                </a:solidFill>
                <a:latin typeface="MingLiU"/>
                <a:ea typeface="MingLiU"/>
              </a:rPr>
              <a:t>能参数</a:t>
            </a:r>
            <a:r>
              <a:rPr lang="en-US" sz="815" b="1">
                <a:solidFill>
                  <a:srgbClr val="023F96"/>
                </a:solidFill>
                <a:latin typeface="Arial" panose="020B0604020202020204"/>
              </a:rPr>
              <a:t> (STC)</a:t>
            </a:r>
            <a:endParaRPr lang="en-US" sz="815" b="1">
              <a:solidFill>
                <a:srgbClr val="023F96"/>
              </a:solidFill>
              <a:latin typeface="Arial" panose="020B0604020202020204"/>
            </a:endParaRPr>
          </a:p>
        </p:txBody>
      </p:sp>
      <p:pic>
        <p:nvPicPr>
          <p:cNvPr id="36" name="图片 35" descr="4a1c37fc8b5e531b4307402ef278e8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4970" y="4876800"/>
            <a:ext cx="2162175" cy="1485900"/>
          </a:xfrm>
          <a:prstGeom prst="rect">
            <a:avLst/>
          </a:prstGeom>
        </p:spPr>
      </p:pic>
      <p:pic>
        <p:nvPicPr>
          <p:cNvPr id="2" name="图片 1" descr="e884384278016faeb00f4f73bb9434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925" y="9554845"/>
            <a:ext cx="7559040" cy="62801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TABLE_BEAUTIFY" val="smartTable{d8a8b44a-0755-499f-9ace-db6b6d9f2b41}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PP_MARK_KEY" val="1cabaf77-a348-45e6-a74e-bf2624f6e8c4"/>
  <p:tag name="COMMONDATA" val="eyJoZGlkIjoiOWU1ZWJmY2Q4ZjdjZjAyM2IyYzE2OTE3YTI2NDliZmIifQ==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TABLE_BEAUTIFY" val="smartTable{4cb0a595-cd21-4d7a-a499-ebe8a03daf89}"/>
</p:tagLst>
</file>

<file path=ppt/tags/tag8.xml><?xml version="1.0" encoding="utf-8"?>
<p:tagLst xmlns:p="http://schemas.openxmlformats.org/presentationml/2006/main">
  <p:tag name="KSO_WM_UNIT_TABLE_BEAUTIFY" val="smartTable{417c7210-a2a1-48f2-8749-6e7e762a1e42}"/>
</p:tagLst>
</file>

<file path=ppt/tags/tag9.xml><?xml version="1.0" encoding="utf-8"?>
<p:tagLst xmlns:p="http://schemas.openxmlformats.org/presentationml/2006/main">
  <p:tag name="KSO_WM_UNIT_TABLE_BEAUTIFY" val="smartTable{272ab6fb-5ded-4e96-85de-c1e7a2f1514c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1120</Words>
  <Application>WPS 演示</Application>
  <PresentationFormat/>
  <Paragraphs>313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</vt:lpstr>
      <vt:lpstr>MingLiU</vt:lpstr>
      <vt:lpstr>Segoe Print</vt:lpstr>
      <vt:lpstr>Courier New</vt:lpstr>
      <vt:lpstr>Calibri</vt:lpstr>
      <vt:lpstr>Arial Unicode MS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LY-T-TDD-059-100  LR4-72HPH 425-455M（35-35&amp;25框-双认证）-V11</dc:title>
  <dc:creator/>
  <cp:lastModifiedBy>清清之秋</cp:lastModifiedBy>
  <cp:revision>11</cp:revision>
  <dcterms:created xsi:type="dcterms:W3CDTF">2023-02-28T08:24:00Z</dcterms:created>
  <dcterms:modified xsi:type="dcterms:W3CDTF">2023-03-07T09:57:58Z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AB93CB1F06654F1C9EC8DC8949FCAC2F</vt:lpwstr>
  </property>
  <property fmtid="{D5CDD505-2E9C-101B-9397-08002B2CF9AE}" pid="3" name="KSOProductBuildVer">
    <vt:lpwstr>2052-11.1.0.13703</vt:lpwstr>
  </property>
</Properties>
</file>