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7" r:id="rId3"/>
    <p:sldId id="260" r:id="rId4"/>
  </p:sldIdLst>
  <p:sldSz cx="6858000" cy="9903460" type="A4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6" userDrawn="1">
          <p15:clr>
            <a:srgbClr val="A4A3A4"/>
          </p15:clr>
        </p15:guide>
        <p15:guide id="2" pos="20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0A744"/>
    <a:srgbClr val="262626"/>
    <a:srgbClr val="53A9CE"/>
    <a:srgbClr val="34AE82"/>
    <a:srgbClr val="459E8E"/>
    <a:srgbClr val="D9D9D9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3096"/>
        <p:guide pos="20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65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461" y="1143000"/>
            <a:ext cx="2137079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74325" y="1320480"/>
            <a:ext cx="5512050" cy="3711901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5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74325" y="5141554"/>
            <a:ext cx="5512050" cy="2126285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spc="200">
                <a:uFillTx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342225" y="1117729"/>
            <a:ext cx="6172200" cy="791768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74325" y="3587131"/>
            <a:ext cx="5512050" cy="1471243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45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674325" y="5141554"/>
            <a:ext cx="5512050" cy="681035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18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878587"/>
            <a:ext cx="6170175" cy="1018953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42225" y="2152278"/>
            <a:ext cx="6170175" cy="6872735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119825" y="5557453"/>
            <a:ext cx="4369950" cy="1107332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33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119825" y="6664785"/>
            <a:ext cx="4369950" cy="1252896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878587"/>
            <a:ext cx="6170175" cy="1018953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342225" y="2167875"/>
            <a:ext cx="2911950" cy="6857138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606525" y="2167875"/>
            <a:ext cx="2911950" cy="6857138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878587"/>
            <a:ext cx="6170175" cy="1018953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42225" y="2063900"/>
            <a:ext cx="3005100" cy="551066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42225" y="2677351"/>
            <a:ext cx="3005100" cy="6347662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3507609" y="2053111"/>
            <a:ext cx="3005100" cy="551066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3507609" y="2677351"/>
            <a:ext cx="3005100" cy="6347662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878587"/>
            <a:ext cx="6170175" cy="1018953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342186" y="2245733"/>
            <a:ext cx="2943582" cy="6654669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3572100" y="2245856"/>
            <a:ext cx="2940300" cy="6654388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5757075" y="1320480"/>
            <a:ext cx="587250" cy="726264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1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514350" y="1320480"/>
            <a:ext cx="5157675" cy="7262640"/>
          </a:xfrm>
        </p:spPr>
        <p:txBody>
          <a:bodyPr vert="eaVert" lIns="46800" tIns="46800" rIns="46800" bIns="46800"/>
          <a:lstStyle>
            <a:lvl1pPr marL="171450" indent="-171450">
              <a:spcAft>
                <a:spcPts val="1000"/>
              </a:spcAft>
              <a:defRPr spc="300"/>
            </a:lvl1pPr>
            <a:lvl2pPr marL="514350" indent="-171450">
              <a:defRPr spc="300"/>
            </a:lvl2pPr>
            <a:lvl3pPr marL="857250" indent="-171450">
              <a:defRPr spc="300"/>
            </a:lvl3pPr>
            <a:lvl4pPr marL="1200150" indent="-171450">
              <a:defRPr spc="300"/>
            </a:lvl4pPr>
            <a:lvl5pPr marL="1543050" indent="-17145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342225" y="878587"/>
            <a:ext cx="6170175" cy="1018953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342225" y="2152278"/>
            <a:ext cx="6170175" cy="687273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344250" y="9118590"/>
            <a:ext cx="1518750" cy="457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2315250" y="9118590"/>
            <a:ext cx="2227500" cy="457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4993650" y="9118590"/>
            <a:ext cx="1518750" cy="457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3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207135" algn="l"/>
          <a:tab pos="1207135" algn="l"/>
          <a:tab pos="1207135" algn="l"/>
          <a:tab pos="1207135" algn="l"/>
        </a:tabLst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ags" Target="../tags/tag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本框 19"/>
          <p:cNvSpPr txBox="1"/>
          <p:nvPr/>
        </p:nvSpPr>
        <p:spPr>
          <a:xfrm>
            <a:off x="2996565" y="2592705"/>
            <a:ext cx="4549140" cy="15633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p>
            <a:pPr lvl="0" algn="l" eaLnBrk="0" fontAlgn="base">
              <a:buClrTx/>
              <a:buSzTx/>
              <a:buFontTx/>
            </a:pPr>
            <a:r>
              <a:rPr lang="en-US" altLang="zh-CN" sz="800" kern="100">
                <a:solidFill>
                  <a:schemeClr val="bg1"/>
                </a:solidFill>
                <a:latin typeface="+mn-ea"/>
                <a:cs typeface="Arial" panose="020B0604020202020204"/>
                <a:sym typeface="+mn-ea"/>
              </a:rPr>
              <a:t>。</a:t>
            </a:r>
            <a:endParaRPr lang="en-US" altLang="zh-CN" sz="800" kern="100">
              <a:solidFill>
                <a:schemeClr val="bg1"/>
              </a:solidFill>
              <a:latin typeface="+mn-ea"/>
              <a:cs typeface="Arial" panose="020B0604020202020204"/>
              <a:sym typeface="+mn-ea"/>
            </a:endParaRPr>
          </a:p>
        </p:txBody>
      </p:sp>
      <p:pic>
        <p:nvPicPr>
          <p:cNvPr id="9" name="图片 8" descr="逆变器SPF 5000ES封面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6858000" cy="990346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table 30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10490" y="462280"/>
          <a:ext cx="6591935" cy="7851140"/>
        </p:xfrm>
        <a:graphic>
          <a:graphicData uri="http://schemas.openxmlformats.org/drawingml/2006/table">
            <a:tbl>
              <a:tblPr/>
              <a:tblGrid>
                <a:gridCol w="2327275"/>
                <a:gridCol w="4264660"/>
              </a:tblGrid>
              <a:tr h="35750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545" dirty="0"/>
                    </a:p>
                    <a:p>
                      <a:pPr marL="438785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</a:pPr>
                      <a:r>
                        <a:rPr sz="1000" spc="30" dirty="0">
                          <a:ln w="2743" cap="flat" cmpd="sng">
                            <a:solidFill>
                              <a:srgbClr val="FFFFFF">
                                <a:alpha val="100000"/>
                              </a:srgbClr>
                            </a:solidFill>
                            <a:prstDash val="solid"/>
                            <a:miter lim="22"/>
                          </a:ln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Datash</a:t>
                      </a:r>
                      <a:r>
                        <a:rPr sz="1000" spc="20" dirty="0">
                          <a:ln w="2743" cap="flat" cmpd="sng">
                            <a:solidFill>
                              <a:srgbClr val="FFFFFF">
                                <a:alpha val="100000"/>
                              </a:srgbClr>
                            </a:solidFill>
                            <a:prstDash val="solid"/>
                            <a:miter lim="22"/>
                          </a:ln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e</a:t>
                      </a:r>
                      <a:r>
                        <a:rPr sz="1000" spc="0" dirty="0">
                          <a:ln w="2743" cap="flat" cmpd="sng">
                            <a:solidFill>
                              <a:srgbClr val="FFFFFF">
                                <a:alpha val="100000"/>
                              </a:srgbClr>
                            </a:solidFill>
                            <a:prstDash val="solid"/>
                            <a:miter lim="22"/>
                          </a:ln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et</a:t>
                      </a: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75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815" dirty="0"/>
                    </a:p>
                    <a:p>
                      <a:pPr marL="1508760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</a:pPr>
                      <a:r>
                        <a:rPr sz="725" b="1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SPF</a:t>
                      </a:r>
                      <a:r>
                        <a:rPr sz="72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25" b="1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5000</a:t>
                      </a:r>
                      <a:r>
                        <a:rPr sz="72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725" b="1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E</a:t>
                      </a:r>
                      <a:r>
                        <a:rPr sz="725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S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75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eaLnBrk="0">
                        <a:lnSpc>
                          <a:spcPts val="630"/>
                        </a:lnSpc>
                      </a:pPr>
                      <a:endParaRPr lang="en-US" altLang="en-US" sz="45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ts val="630"/>
                        </a:lnSpc>
                      </a:pPr>
                      <a:endParaRPr lang="en-US" altLang="en-US" sz="45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</a:pPr>
                      <a:endParaRPr lang="en-US" altLang="en-US" sz="365" dirty="0"/>
                    </a:p>
                    <a:p>
                      <a:pPr marL="438785" algn="l" rtl="0" eaLnBrk="0">
                        <a:lnSpc>
                          <a:spcPts val="735"/>
                        </a:lnSpc>
                        <a:spcBef>
                          <a:spcPts val="5"/>
                        </a:spcBef>
                      </a:pP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Battery voltage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545" dirty="0"/>
                    </a:p>
                    <a:p>
                      <a:pPr marL="168973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</a:pP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48VD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</a:tr>
              <a:tr h="17843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90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90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61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9000"/>
                        </a:lnSpc>
                      </a:pPr>
                      <a:endParaRPr lang="en-US" altLang="en-US" sz="180" dirty="0"/>
                    </a:p>
                    <a:p>
                      <a:pPr marL="438785" algn="l" rtl="0" eaLnBrk="0">
                        <a:lnSpc>
                          <a:spcPct val="90000"/>
                        </a:lnSpc>
                        <a:spcBef>
                          <a:spcPts val="0"/>
                        </a:spcBef>
                      </a:pPr>
                      <a:r>
                        <a:rPr sz="635" spc="-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INVERTER OUTPUT</a:t>
                      </a:r>
                      <a:endParaRPr lang="en-US" altLang="en-US" sz="63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41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90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41F"/>
                    </a:solidFill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455" dirty="0"/>
                    </a:p>
                    <a:p>
                      <a:pPr marL="438785" algn="l" rtl="0" eaLnBrk="0">
                        <a:lnSpc>
                          <a:spcPct val="94000"/>
                        </a:lnSpc>
                        <a:spcBef>
                          <a:spcPts val="5"/>
                        </a:spcBef>
                      </a:pPr>
                      <a:r>
                        <a:rPr sz="45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RA</a:t>
                      </a:r>
                      <a:r>
                        <a:rPr sz="45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TED</a:t>
                      </a:r>
                      <a:r>
                        <a:rPr sz="45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45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POWER</a:t>
                      </a:r>
                      <a:endParaRPr lang="en-US" altLang="en-US" sz="45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</a:pPr>
                      <a:endParaRPr lang="en-US" altLang="en-US" sz="455" dirty="0"/>
                    </a:p>
                    <a:p>
                      <a:pPr marL="1538605" algn="l" rtl="0" eaLnBrk="0">
                        <a:lnSpc>
                          <a:spcPct val="88000"/>
                        </a:lnSpc>
                        <a:spcBef>
                          <a:spcPts val="5"/>
                        </a:spcBef>
                      </a:pP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5000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VA</a:t>
                      </a: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/ 50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00W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3000"/>
                        </a:lnSpc>
                      </a:pPr>
                      <a:endParaRPr lang="en-US" altLang="en-US" sz="180" dirty="0"/>
                    </a:p>
                    <a:p>
                      <a:pPr marL="438785" algn="l" rtl="0" eaLnBrk="0">
                        <a:lnSpc>
                          <a:spcPts val="735"/>
                        </a:lnSpc>
                      </a:pP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Parallel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Capability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9000"/>
                        </a:lnSpc>
                      </a:pPr>
                      <a:endParaRPr lang="en-US" altLang="en-US" sz="180" dirty="0"/>
                    </a:p>
                    <a:p>
                      <a:pPr marL="1624330" algn="l" rtl="0" eaLnBrk="0">
                        <a:lnSpc>
                          <a:spcPts val="720"/>
                        </a:lnSpc>
                        <a:spcBef>
                          <a:spcPts val="0"/>
                        </a:spcBef>
                      </a:pPr>
                      <a:r>
                        <a:rPr sz="45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Yes</a:t>
                      </a:r>
                      <a:r>
                        <a:rPr sz="455" spc="7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, 6</a:t>
                      </a:r>
                      <a:r>
                        <a:rPr sz="455" spc="6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45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units</a:t>
                      </a:r>
                      <a:endParaRPr lang="en-US" altLang="en-US" sz="45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1000"/>
                        </a:lnSpc>
                      </a:pPr>
                      <a:endParaRPr lang="en-US" altLang="en-US" sz="180" dirty="0"/>
                    </a:p>
                    <a:p>
                      <a:pPr marL="438785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AC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Voltage Regulation</a:t>
                      </a:r>
                      <a:endParaRPr lang="en-US" altLang="en-US" sz="545" dirty="0"/>
                    </a:p>
                    <a:p>
                      <a:pPr marL="445135" algn="l" rtl="0" eaLnBrk="0">
                        <a:lnSpc>
                          <a:spcPts val="735"/>
                        </a:lnSpc>
                      </a:pP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(Batter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y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Mode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)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545" dirty="0"/>
                    </a:p>
                    <a:p>
                      <a:pPr marL="1369060" algn="l" rtl="0" eaLnBrk="0">
                        <a:lnSpc>
                          <a:spcPts val="735"/>
                        </a:lnSpc>
                        <a:spcBef>
                          <a:spcPts val="5"/>
                        </a:spcBef>
                      </a:pP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230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VAC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±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5% @ 50/60Hz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270" dirty="0"/>
                    </a:p>
                    <a:p>
                      <a:pPr marL="438785" algn="l" rtl="0" eaLnBrk="0">
                        <a:lnSpc>
                          <a:spcPts val="735"/>
                        </a:lnSpc>
                        <a:spcBef>
                          <a:spcPts val="5"/>
                        </a:spcBef>
                      </a:pPr>
                      <a:r>
                        <a:rPr sz="545" spc="-3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Surge Po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wer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365" dirty="0"/>
                    </a:p>
                    <a:p>
                      <a:pPr marL="165925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</a:pP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10000V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</a:tr>
              <a:tr h="21780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2000"/>
                        </a:lnSpc>
                      </a:pPr>
                      <a:endParaRPr lang="en-US" altLang="en-US" sz="270" dirty="0"/>
                    </a:p>
                    <a:p>
                      <a:pPr marL="438785" algn="l" rtl="0" eaLnBrk="0">
                        <a:lnSpc>
                          <a:spcPts val="735"/>
                        </a:lnSpc>
                        <a:spcBef>
                          <a:spcPts val="5"/>
                        </a:spcBef>
                      </a:pP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Efficienc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y</a:t>
                      </a: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(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Peak</a:t>
                      </a: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)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</a:pPr>
                      <a:endParaRPr lang="en-US" altLang="en-US" sz="455" dirty="0"/>
                    </a:p>
                    <a:p>
                      <a:pPr marL="1731645" algn="l" rtl="0" eaLnBrk="0">
                        <a:lnSpc>
                          <a:spcPct val="80000"/>
                        </a:lnSpc>
                        <a:spcBef>
                          <a:spcPts val="5"/>
                        </a:spcBef>
                      </a:pP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93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%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1000"/>
                        </a:lnSpc>
                      </a:pPr>
                      <a:endParaRPr lang="en-US" altLang="en-US" sz="180" dirty="0"/>
                    </a:p>
                    <a:p>
                      <a:pPr marL="438785" algn="l" rtl="0" eaLnBrk="0">
                        <a:lnSpc>
                          <a:spcPts val="855"/>
                        </a:lnSpc>
                        <a:spcBef>
                          <a:spcPts val="0"/>
                        </a:spcBef>
                      </a:pP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Waveform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lang="en-US" altLang="en-US" sz="180" dirty="0"/>
                    </a:p>
                    <a:p>
                      <a:pPr marL="1537335" algn="l" rtl="0" eaLnBrk="0">
                        <a:lnSpc>
                          <a:spcPts val="855"/>
                        </a:lnSpc>
                      </a:pP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Pure</a:t>
                      </a:r>
                      <a:r>
                        <a:rPr sz="545" spc="7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sine</a:t>
                      </a:r>
                      <a:r>
                        <a:rPr sz="545" spc="6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wave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</a:tr>
              <a:tr h="34671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6000"/>
                        </a:lnSpc>
                      </a:pPr>
                      <a:endParaRPr lang="en-US" altLang="en-US" sz="100" dirty="0"/>
                    </a:p>
                    <a:p>
                      <a:pPr marL="438785" algn="l" rtl="0" eaLnBrk="0">
                        <a:lnSpc>
                          <a:spcPts val="855"/>
                        </a:lnSpc>
                        <a:spcBef>
                          <a:spcPts val="0"/>
                        </a:spcBef>
                      </a:pPr>
                      <a:r>
                        <a:rPr sz="545" spc="-3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Transfer T</a:t>
                      </a: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i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me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</a:pPr>
                      <a:endParaRPr lang="en-US" altLang="en-US" sz="180" dirty="0"/>
                    </a:p>
                    <a:p>
                      <a:pPr marL="751205" algn="l" rtl="0" eaLnBrk="0">
                        <a:lnSpc>
                          <a:spcPts val="735"/>
                        </a:lnSpc>
                      </a:pP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10 ms (For Personal Computers); 20 m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s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(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For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Home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Appliances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)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6000"/>
                        </a:lnSpc>
                      </a:pPr>
                      <a:endParaRPr lang="en-US" altLang="en-US" sz="180" dirty="0"/>
                    </a:p>
                    <a:p>
                      <a:pPr marL="438785" algn="l" rtl="0" eaLnBrk="0">
                        <a:lnSpc>
                          <a:spcPct val="90000"/>
                        </a:lnSpc>
                        <a:spcBef>
                          <a:spcPts val="0"/>
                        </a:spcBef>
                      </a:pP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SOLAR</a:t>
                      </a:r>
                      <a:r>
                        <a:rPr sz="635" spc="7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CHARGER</a:t>
                      </a:r>
                      <a:endParaRPr lang="en-US" altLang="en-US" sz="63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41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90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41F"/>
                    </a:solidFill>
                  </a:tcPr>
                </a:tc>
              </a:tr>
              <a:tr h="23050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8000"/>
                        </a:lnSpc>
                      </a:pPr>
                      <a:endParaRPr lang="en-US" altLang="en-US" sz="270" dirty="0"/>
                    </a:p>
                    <a:p>
                      <a:pPr marL="438785" algn="l" rtl="0" eaLnBrk="0">
                        <a:lnSpc>
                          <a:spcPts val="735"/>
                        </a:lnSpc>
                        <a:spcBef>
                          <a:spcPts val="0"/>
                        </a:spcBef>
                      </a:pP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Maximum PV Array P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o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wer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9000"/>
                        </a:lnSpc>
                      </a:pPr>
                      <a:endParaRPr lang="en-US" altLang="en-US" sz="365" dirty="0"/>
                    </a:p>
                    <a:p>
                      <a:pPr marL="1689100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</a:pP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550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0W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</a:pPr>
                      <a:endParaRPr lang="en-US" altLang="en-US" sz="180" dirty="0"/>
                    </a:p>
                    <a:p>
                      <a:pPr marL="438785" algn="l" rtl="0" eaLnBrk="0">
                        <a:lnSpc>
                          <a:spcPts val="735"/>
                        </a:lnSpc>
                        <a:spcBef>
                          <a:spcPts val="0"/>
                        </a:spcBef>
                      </a:pP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MPPT Range @ Operating Volta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ge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365" dirty="0"/>
                    </a:p>
                    <a:p>
                      <a:pPr marL="1478280" algn="l" rtl="0" eaLnBrk="0">
                        <a:lnSpc>
                          <a:spcPct val="81000"/>
                        </a:lnSpc>
                        <a:spcBef>
                          <a:spcPts val="0"/>
                        </a:spcBef>
                      </a:pP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120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VDC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~ 430VDC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7000"/>
                        </a:lnSpc>
                      </a:pPr>
                      <a:endParaRPr lang="en-US" altLang="en-US" sz="270" dirty="0"/>
                    </a:p>
                    <a:p>
                      <a:pPr marL="441960" algn="l" rtl="0" eaLnBrk="0">
                        <a:lnSpc>
                          <a:spcPct val="76000"/>
                        </a:lnSpc>
                        <a:spcBef>
                          <a:spcPts val="5"/>
                        </a:spcBef>
                      </a:pP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Maximum PV Arra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y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Open</a:t>
                      </a:r>
                      <a:endParaRPr lang="en-US" altLang="en-US" sz="545" dirty="0"/>
                    </a:p>
                    <a:p>
                      <a:pPr marL="438785" algn="l" rtl="0" eaLnBrk="0">
                        <a:lnSpc>
                          <a:spcPts val="755"/>
                        </a:lnSpc>
                      </a:pP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ircuit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Voltage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635" dirty="0"/>
                    </a:p>
                    <a:p>
                      <a:pPr marL="1678940" algn="l" rtl="0" eaLnBrk="0">
                        <a:lnSpc>
                          <a:spcPct val="94000"/>
                        </a:lnSpc>
                        <a:spcBef>
                          <a:spcPts val="5"/>
                        </a:spcBef>
                      </a:pPr>
                      <a:r>
                        <a:rPr sz="455" spc="5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45</a:t>
                      </a:r>
                      <a:r>
                        <a:rPr sz="455" spc="3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0</a:t>
                      </a:r>
                      <a:r>
                        <a:rPr sz="45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VDC</a:t>
                      </a:r>
                      <a:endParaRPr lang="en-US" altLang="en-US" sz="45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7000"/>
                        </a:lnSpc>
                      </a:pPr>
                      <a:endParaRPr lang="en-US" altLang="en-US" sz="270" dirty="0"/>
                    </a:p>
                    <a:p>
                      <a:pPr marL="43878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</a:pP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Maximum</a:t>
                      </a:r>
                      <a:r>
                        <a:rPr sz="545" spc="7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Solar</a:t>
                      </a:r>
                      <a:r>
                        <a:rPr sz="545" spc="7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Charge</a:t>
                      </a:r>
                      <a:r>
                        <a:rPr sz="545" spc="5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Current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</a:pPr>
                      <a:endParaRPr lang="en-US" altLang="en-US" sz="270" dirty="0"/>
                    </a:p>
                    <a:p>
                      <a:pPr marL="1722120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</a:pP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100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</a:tr>
              <a:tr h="42481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</a:pPr>
                      <a:endParaRPr lang="en-US" altLang="en-US" sz="365" dirty="0"/>
                    </a:p>
                    <a:p>
                      <a:pPr marL="438785" algn="l" rtl="0" eaLnBrk="0">
                        <a:lnSpc>
                          <a:spcPct val="78000"/>
                        </a:lnSpc>
                        <a:spcBef>
                          <a:spcPts val="5"/>
                        </a:spcBef>
                      </a:pP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Maximum</a:t>
                      </a:r>
                      <a:r>
                        <a:rPr sz="545" spc="4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Efficiency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545" dirty="0"/>
                    </a:p>
                    <a:p>
                      <a:pPr marL="1731645" algn="l" rtl="0" eaLnBrk="0">
                        <a:lnSpc>
                          <a:spcPct val="80000"/>
                        </a:lnSpc>
                        <a:spcBef>
                          <a:spcPts val="5"/>
                        </a:spcBef>
                      </a:pP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97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%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48000"/>
                        </a:lnSpc>
                      </a:pPr>
                      <a:endParaRPr lang="en-US" altLang="en-US" sz="180" dirty="0"/>
                    </a:p>
                    <a:p>
                      <a:pPr marL="438785" algn="l" rtl="0" eaLnBrk="0">
                        <a:lnSpc>
                          <a:spcPct val="81000"/>
                        </a:lnSpc>
                        <a:spcBef>
                          <a:spcPts val="0"/>
                        </a:spcBef>
                      </a:pPr>
                      <a:r>
                        <a:rPr sz="725" spc="-5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AC CHARG</a:t>
                      </a:r>
                      <a:r>
                        <a:rPr sz="72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E</a:t>
                      </a:r>
                      <a:r>
                        <a:rPr sz="72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R</a:t>
                      </a:r>
                      <a:endParaRPr lang="en-US" altLang="en-US" sz="72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41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90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41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365" dirty="0"/>
                    </a:p>
                    <a:p>
                      <a:pPr marL="43878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</a:pP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Charge</a:t>
                      </a:r>
                      <a:r>
                        <a:rPr sz="545" spc="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Current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6000"/>
                        </a:lnSpc>
                      </a:pPr>
                      <a:endParaRPr lang="en-US" altLang="en-US" sz="270" dirty="0"/>
                    </a:p>
                    <a:p>
                      <a:pPr marL="1741170" algn="l" rtl="0" eaLnBrk="0">
                        <a:lnSpc>
                          <a:spcPct val="81000"/>
                        </a:lnSpc>
                        <a:spcBef>
                          <a:spcPts val="0"/>
                        </a:spcBef>
                      </a:pP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80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</a:pPr>
                      <a:endParaRPr lang="en-US" altLang="en-US" sz="270" dirty="0"/>
                    </a:p>
                    <a:p>
                      <a:pPr marL="438785" algn="l" rtl="0" eaLnBrk="0">
                        <a:lnSpc>
                          <a:spcPts val="735"/>
                        </a:lnSpc>
                        <a:spcBef>
                          <a:spcPts val="0"/>
                        </a:spcBef>
                      </a:pP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AC Input Volta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g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e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</a:pPr>
                      <a:endParaRPr lang="en-US" altLang="en-US" sz="365" dirty="0"/>
                    </a:p>
                    <a:p>
                      <a:pPr marL="1640205" algn="l" rtl="0" eaLnBrk="0">
                        <a:lnSpc>
                          <a:spcPct val="81000"/>
                        </a:lnSpc>
                        <a:spcBef>
                          <a:spcPts val="0"/>
                        </a:spcBef>
                      </a:pP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230 V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</a:tr>
              <a:tr h="22034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8000"/>
                        </a:lnSpc>
                      </a:pPr>
                      <a:endParaRPr lang="en-US" altLang="en-US" sz="270" dirty="0"/>
                    </a:p>
                    <a:p>
                      <a:pPr marL="438785" algn="l" rtl="0" eaLnBrk="0">
                        <a:lnSpc>
                          <a:spcPts val="735"/>
                        </a:lnSpc>
                        <a:spcBef>
                          <a:spcPts val="0"/>
                        </a:spcBef>
                      </a:pP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Selectable</a:t>
                      </a:r>
                      <a:r>
                        <a:rPr sz="545" spc="5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Voltage</a:t>
                      </a:r>
                      <a:r>
                        <a:rPr sz="545" spc="3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Range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</a:pPr>
                      <a:endParaRPr lang="en-US" altLang="en-US" sz="365" dirty="0"/>
                    </a:p>
                    <a:p>
                      <a:pPr marL="522605" algn="l" rtl="0" eaLnBrk="0">
                        <a:lnSpc>
                          <a:spcPts val="735"/>
                        </a:lnSpc>
                        <a:spcBef>
                          <a:spcPts val="0"/>
                        </a:spcBef>
                      </a:pP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170-280 VAC (For Personal Computers) ; 90-280 VAC (For H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ome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Appliances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)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</a:pPr>
                      <a:endParaRPr lang="en-US" altLang="en-US" sz="180" dirty="0"/>
                    </a:p>
                    <a:p>
                      <a:pPr marL="438785" algn="l" rtl="0" eaLnBrk="0">
                        <a:lnSpc>
                          <a:spcPts val="735"/>
                        </a:lnSpc>
                      </a:pP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Fr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equency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Range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</a:pPr>
                      <a:endParaRPr lang="en-US" altLang="en-US" sz="270" dirty="0"/>
                    </a:p>
                    <a:p>
                      <a:pPr marL="1390015" algn="l" rtl="0" eaLnBrk="0">
                        <a:lnSpc>
                          <a:spcPts val="735"/>
                        </a:lnSpc>
                        <a:spcBef>
                          <a:spcPts val="0"/>
                        </a:spcBef>
                      </a:pP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50Hz/60Hz (Auto sens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ing</a:t>
                      </a: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)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90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90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270" dirty="0"/>
                    </a:p>
                    <a:p>
                      <a:pPr marL="438785" algn="l" rtl="0" eaLnBrk="0">
                        <a:lnSpc>
                          <a:spcPct val="90000"/>
                        </a:lnSpc>
                        <a:spcBef>
                          <a:spcPts val="5"/>
                        </a:spcBef>
                      </a:pPr>
                      <a:r>
                        <a:rPr sz="635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PHYSI</a:t>
                      </a:r>
                      <a:r>
                        <a:rPr sz="635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AL</a:t>
                      </a:r>
                      <a:endParaRPr lang="en-US" altLang="en-US" sz="63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41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90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41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365" dirty="0"/>
                    </a:p>
                    <a:p>
                      <a:pPr marL="438785" algn="l" rtl="0" eaLnBrk="0">
                        <a:lnSpc>
                          <a:spcPts val="735"/>
                        </a:lnSpc>
                      </a:pP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Dimension (D/W/H) in mm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lang="en-US" altLang="en-US" sz="365" dirty="0"/>
                    </a:p>
                    <a:p>
                      <a:pPr marL="1593215" algn="l" rtl="0" eaLnBrk="0">
                        <a:lnSpc>
                          <a:spcPct val="88000"/>
                        </a:lnSpc>
                        <a:spcBef>
                          <a:spcPts val="5"/>
                        </a:spcBef>
                      </a:pPr>
                      <a:r>
                        <a:rPr sz="545" spc="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48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5/330/135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</a:pPr>
                      <a:endParaRPr lang="en-US" altLang="en-US" sz="180" dirty="0"/>
                    </a:p>
                    <a:p>
                      <a:pPr marL="438785" algn="l" rtl="0" eaLnBrk="0">
                        <a:lnSpc>
                          <a:spcPts val="735"/>
                        </a:lnSpc>
                        <a:spcBef>
                          <a:spcPts val="0"/>
                        </a:spcBef>
                      </a:pP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Net Weig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h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t</a:t>
                      </a: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(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kgs</a:t>
                      </a: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)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</a:pPr>
                      <a:endParaRPr lang="en-US" altLang="en-US" sz="365" dirty="0"/>
                    </a:p>
                    <a:p>
                      <a:pPr marL="1769110" algn="l" rtl="0" eaLnBrk="0">
                        <a:lnSpc>
                          <a:spcPct val="81000"/>
                        </a:lnSpc>
                        <a:spcBef>
                          <a:spcPts val="0"/>
                        </a:spcBef>
                      </a:pPr>
                      <a:r>
                        <a:rPr sz="545" spc="-2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12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90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90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lang="en-US" altLang="en-US" sz="270" dirty="0"/>
                    </a:p>
                    <a:p>
                      <a:pPr marL="438785" algn="l" rtl="0" eaLnBrk="0">
                        <a:lnSpc>
                          <a:spcPct val="90000"/>
                        </a:lnSpc>
                        <a:spcBef>
                          <a:spcPts val="0"/>
                        </a:spcBef>
                      </a:pP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OPERATING</a:t>
                      </a:r>
                      <a:r>
                        <a:rPr sz="635" spc="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635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ENVIRONMENT</a:t>
                      </a:r>
                      <a:endParaRPr lang="en-US" altLang="en-US" sz="63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41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90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41F"/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</a:pPr>
                      <a:endParaRPr lang="en-US" altLang="en-US" sz="365" dirty="0"/>
                    </a:p>
                    <a:p>
                      <a:pPr marL="438785" algn="l" rtl="0" eaLnBrk="0">
                        <a:lnSpc>
                          <a:spcPct val="77000"/>
                        </a:lnSpc>
                        <a:spcBef>
                          <a:spcPts val="5"/>
                        </a:spcBef>
                      </a:pP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Humidi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ty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6000"/>
                        </a:lnSpc>
                      </a:pPr>
                      <a:endParaRPr lang="en-US" altLang="en-US" sz="270" dirty="0"/>
                    </a:p>
                    <a:p>
                      <a:pPr marL="1017270" algn="l" rtl="0" eaLnBrk="0">
                        <a:lnSpc>
                          <a:spcPts val="735"/>
                        </a:lnSpc>
                        <a:spcBef>
                          <a:spcPts val="0"/>
                        </a:spcBef>
                      </a:pP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5%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to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95%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Relative Humidity(Non-condensing)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</a:pPr>
                      <a:endParaRPr lang="en-US" altLang="en-US" sz="180" dirty="0"/>
                    </a:p>
                    <a:p>
                      <a:pPr marL="438785" algn="l" rtl="0" eaLnBrk="0">
                        <a:lnSpc>
                          <a:spcPts val="735"/>
                        </a:lnSpc>
                      </a:pP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Operating</a:t>
                      </a:r>
                      <a:r>
                        <a:rPr sz="545" spc="3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Temperature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</a:pPr>
                      <a:endParaRPr lang="en-US" altLang="en-US" sz="365" dirty="0"/>
                    </a:p>
                    <a:p>
                      <a:pPr marL="162750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</a:pP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0°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-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55°C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F0"/>
                    </a:solidFill>
                  </a:tcPr>
                </a:tc>
              </a:tr>
              <a:tr h="98044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</a:pPr>
                      <a:endParaRPr lang="en-US" altLang="en-US" sz="270" dirty="0"/>
                    </a:p>
                    <a:p>
                      <a:pPr marL="438785" algn="l" rtl="0" eaLnBrk="0">
                        <a:lnSpc>
                          <a:spcPts val="735"/>
                        </a:lnSpc>
                      </a:pP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Storage 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Temperature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>
                      <a:noFill/>
                    </a:lnL>
                    <a:lnR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</a:pPr>
                      <a:endParaRPr lang="en-US" altLang="en-US" sz="365" dirty="0"/>
                    </a:p>
                    <a:p>
                      <a:pPr marL="1585595" algn="l" rtl="0" eaLnBrk="0">
                        <a:lnSpc>
                          <a:spcPct val="81000"/>
                        </a:lnSpc>
                        <a:spcBef>
                          <a:spcPts val="5"/>
                        </a:spcBef>
                      </a:pP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- 15°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C</a:t>
                      </a:r>
                      <a:r>
                        <a:rPr sz="545" spc="-1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 - 6</a:t>
                      </a:r>
                      <a:r>
                        <a:rPr sz="545" spc="0" dirty="0">
                          <a:solidFill>
                            <a:srgbClr val="231916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</a:rPr>
                        <a:t>0°C</a:t>
                      </a:r>
                      <a:endParaRPr lang="en-US" altLang="en-US" sz="545" dirty="0"/>
                    </a:p>
                  </a:txBody>
                  <a:tcPr marL="0" marR="0" marT="0" marB="0" vert="horz">
                    <a:lnL w="158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1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337394" y="1215201"/>
            <a:ext cx="24424" cy="0"/>
          </a:xfrm>
          <a:prstGeom prst="rect">
            <a:avLst/>
          </a:prstGeom>
        </p:spPr>
      </p:pic>
      <p:pic>
        <p:nvPicPr>
          <p:cNvPr id="32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106487" y="1215201"/>
            <a:ext cx="24424" cy="0"/>
          </a:xfrm>
          <a:prstGeom prst="rect">
            <a:avLst/>
          </a:prstGeom>
        </p:spPr>
      </p:pic>
      <p:pic>
        <p:nvPicPr>
          <p:cNvPr id="3" name="图片 2" descr="e884384278016faeb00f4f73bb943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018905"/>
            <a:ext cx="6858000" cy="56959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UNIT_TABLE_BEAUTIFY" val="smartTable{7e91811d-bf00-4e7b-a44a-e222635db1ba}"/>
  <p:tag name="TABLE_ENDDRAG_ORIGIN_RECT" val="519*618"/>
  <p:tag name="TABLE_ENDDRAG_RECT" val="8*36*519*618"/>
</p:tagLst>
</file>

<file path=ppt/tags/tag65.xml><?xml version="1.0" encoding="utf-8"?>
<p:tagLst xmlns:p="http://schemas.openxmlformats.org/presentationml/2006/main">
  <p:tag name="KSO_WPP_MARK_KEY" val="9904d280-6f2a-49dc-ae54-811b73f629e9"/>
  <p:tag name="COMMONDATA" val="eyJoZGlkIjoiOWU1ZWJmY2Q4ZjdjZjAyM2IyYzE2OTE3YTI2NDliZmI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909</Words>
  <Application>WPS 演示</Application>
  <PresentationFormat>宽屏</PresentationFormat>
  <Paragraphs>106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宋体</vt:lpstr>
      <vt:lpstr>Wingdings</vt:lpstr>
      <vt:lpstr>Wingdings</vt:lpstr>
      <vt:lpstr>Arial</vt:lpstr>
      <vt:lpstr>Times New Roman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清清之秋</cp:lastModifiedBy>
  <cp:revision>189</cp:revision>
  <dcterms:created xsi:type="dcterms:W3CDTF">2019-06-19T02:08:00Z</dcterms:created>
  <dcterms:modified xsi:type="dcterms:W3CDTF">2023-03-09T03:37:50Z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D7B721FC76134FDC8BBA38A156CD9203</vt:lpwstr>
  </property>
</Properties>
</file>