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sldIdLst>
    <p:sldId id="259" r:id="rId4"/>
    <p:sldId id="257" r:id="rId5"/>
  </p:sldIdLst>
  <p:sldSz cx="7559040" cy="10692130"/>
  <p:notesSz cx="6858000" cy="9144000"/>
  <p:custDataLst>
    <p:tags r:id="rId9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29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743256" y="1425637"/>
            <a:ext cx="6075504" cy="400750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86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743256" y="5551006"/>
            <a:ext cx="6075504" cy="229561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945" spc="200">
                <a:uFillTx/>
              </a:defRPr>
            </a:lvl1pPr>
            <a:lvl2pPr marL="370205" indent="0" algn="ctr">
              <a:buNone/>
              <a:defRPr sz="1620"/>
            </a:lvl2pPr>
            <a:lvl3pPr marL="740410" indent="0" algn="ctr">
              <a:buNone/>
              <a:defRPr sz="1460"/>
            </a:lvl3pPr>
            <a:lvl4pPr marL="1110615" indent="0" algn="ctr">
              <a:buNone/>
              <a:defRPr sz="1295"/>
            </a:lvl4pPr>
            <a:lvl5pPr marL="1480820" indent="0" algn="ctr">
              <a:buNone/>
              <a:defRPr sz="1295"/>
            </a:lvl5pPr>
            <a:lvl6pPr marL="1851025" indent="0" algn="ctr">
              <a:buNone/>
              <a:defRPr sz="1295"/>
            </a:lvl6pPr>
            <a:lvl7pPr marL="2221230" indent="0" algn="ctr">
              <a:buNone/>
              <a:defRPr sz="1295"/>
            </a:lvl7pPr>
            <a:lvl8pPr marL="2591435" indent="0" algn="ctr">
              <a:buNone/>
              <a:defRPr sz="1295"/>
            </a:lvl8pPr>
            <a:lvl9pPr marL="2961640" indent="0" algn="ctr">
              <a:buNone/>
              <a:defRPr sz="1295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79440" y="9844756"/>
            <a:ext cx="1674000" cy="493922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551920" y="9844756"/>
            <a:ext cx="2455200" cy="493922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5504112" y="9844756"/>
            <a:ext cx="1674000" cy="493922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5.xml"/><Relationship Id="rId8" Type="http://schemas.openxmlformats.org/officeDocument/2006/relationships/tags" Target="../tags/tag14.xml"/><Relationship Id="rId7" Type="http://schemas.openxmlformats.org/officeDocument/2006/relationships/tags" Target="../tags/tag13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4" Type="http://schemas.openxmlformats.org/officeDocument/2006/relationships/slideLayout" Target="../slideLayouts/slideLayout1.xml"/><Relationship Id="rId23" Type="http://schemas.openxmlformats.org/officeDocument/2006/relationships/image" Target="../media/image2.png"/><Relationship Id="rId22" Type="http://schemas.openxmlformats.org/officeDocument/2006/relationships/tags" Target="../tags/tag28.xml"/><Relationship Id="rId21" Type="http://schemas.openxmlformats.org/officeDocument/2006/relationships/tags" Target="../tags/tag27.xml"/><Relationship Id="rId20" Type="http://schemas.openxmlformats.org/officeDocument/2006/relationships/tags" Target="../tags/tag26.xml"/><Relationship Id="rId2" Type="http://schemas.openxmlformats.org/officeDocument/2006/relationships/tags" Target="../tags/tag8.xml"/><Relationship Id="rId19" Type="http://schemas.openxmlformats.org/officeDocument/2006/relationships/tags" Target="../tags/tag25.xml"/><Relationship Id="rId18" Type="http://schemas.openxmlformats.org/officeDocument/2006/relationships/tags" Target="../tags/tag24.xml"/><Relationship Id="rId17" Type="http://schemas.openxmlformats.org/officeDocument/2006/relationships/tags" Target="../tags/tag23.xml"/><Relationship Id="rId16" Type="http://schemas.openxmlformats.org/officeDocument/2006/relationships/tags" Target="../tags/tag22.xml"/><Relationship Id="rId15" Type="http://schemas.openxmlformats.org/officeDocument/2006/relationships/tags" Target="../tags/tag21.xml"/><Relationship Id="rId14" Type="http://schemas.openxmlformats.org/officeDocument/2006/relationships/tags" Target="../tags/tag20.xml"/><Relationship Id="rId13" Type="http://schemas.openxmlformats.org/officeDocument/2006/relationships/tags" Target="../tags/tag19.xml"/><Relationship Id="rId12" Type="http://schemas.openxmlformats.org/officeDocument/2006/relationships/tags" Target="../tags/tag18.xml"/><Relationship Id="rId11" Type="http://schemas.openxmlformats.org/officeDocument/2006/relationships/tags" Target="../tags/tag17.xml"/><Relationship Id="rId10" Type="http://schemas.openxmlformats.org/officeDocument/2006/relationships/tags" Target="../tags/tag16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6"/>
          <p:cNvSpPr/>
          <p:nvPr/>
        </p:nvSpPr>
        <p:spPr>
          <a:xfrm>
            <a:off x="77449" y="3427158"/>
            <a:ext cx="7404142" cy="5196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图片 5" descr="逆变器Riio sun封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6830" y="17780"/>
            <a:ext cx="7691755" cy="106705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5769864" y="161544"/>
            <a:ext cx="1691640" cy="152400"/>
          </a:xfrm>
          <a:prstGeom prst="rect">
            <a:avLst/>
          </a:prstGeom>
          <a:solidFill>
            <a:srgbClr val="64B8DC"/>
          </a:solidFill>
        </p:spPr>
        <p:txBody>
          <a:bodyPr wrap="none" lIns="0" tIns="0" rIns="0" bIns="0">
            <a:noAutofit/>
          </a:bodyPr>
          <a:p>
            <a:pPr indent="0" algn="ctr"/>
            <a:r>
              <a:rPr lang="en-US" sz="1100" b="1">
                <a:solidFill>
                  <a:srgbClr val="FFFFFF"/>
                </a:solidFill>
                <a:latin typeface="Arial" panose="020B0604020202020204"/>
              </a:rPr>
              <a:t>All in one solar inverter</a:t>
            </a:r>
            <a:endParaRPr lang="en-US" sz="11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45508" y="817753"/>
            <a:ext cx="752856" cy="1066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>
                <a:latin typeface="Arial" panose="020B0604020202020204"/>
              </a:rPr>
              <a:t>Transformer based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38116" y="979297"/>
            <a:ext cx="170688" cy="1066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>
                <a:latin typeface="Arial" panose="020B0604020202020204"/>
              </a:rPr>
              <a:t>Yes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317492" y="1146937"/>
            <a:ext cx="1011936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>
                <a:latin typeface="Arial" panose="020B0604020202020204"/>
              </a:rPr>
              <a:t>175~265VAC(45~65Hz)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058412" y="1314577"/>
            <a:ext cx="134112" cy="1066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>
                <a:latin typeface="Arial" panose="020B0604020202020204"/>
              </a:rPr>
              <a:t>32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60820" y="1314577"/>
            <a:ext cx="140208" cy="1066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>
                <a:latin typeface="Arial" panose="020B0604020202020204"/>
              </a:rPr>
              <a:t>50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39724" y="817753"/>
            <a:ext cx="1441704" cy="1036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>
                <a:latin typeface="Arial" panose="020B0604020202020204"/>
              </a:rPr>
              <a:t>Product Topology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54964" y="1003681"/>
            <a:ext cx="1426464" cy="4114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Generator power assist</a:t>
            </a:r>
            <a:endParaRPr lang="en-US" sz="650">
              <a:latin typeface="Arial" panose="020B0604020202020204"/>
            </a:endParaRPr>
          </a:p>
          <a:p>
            <a:pPr indent="0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AC input range</a:t>
            </a:r>
            <a:endParaRPr lang="en-US" sz="650">
              <a:latin typeface="Arial" panose="020B0604020202020204"/>
            </a:endParaRPr>
          </a:p>
          <a:p>
            <a:pPr indent="0"/>
            <a:r>
              <a:rPr lang="en-US" sz="650">
                <a:latin typeface="Arial" panose="020B0604020202020204"/>
              </a:rPr>
              <a:t>AC input Current (transfer switch) (A)</a:t>
            </a:r>
            <a:endParaRPr lang="en-US" sz="650">
              <a:latin typeface="Arial" panose="020B0604020202020204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27532" y="467233"/>
          <a:ext cx="6498336" cy="341630"/>
        </p:xfrm>
        <a:graphic>
          <a:graphicData uri="http://schemas.openxmlformats.org/drawingml/2006/table">
            <a:tbl>
              <a:tblPr/>
              <a:tblGrid>
                <a:gridCol w="1502410"/>
                <a:gridCol w="713486"/>
                <a:gridCol w="710184"/>
                <a:gridCol w="713232"/>
                <a:gridCol w="713232"/>
                <a:gridCol w="710184"/>
                <a:gridCol w="713232"/>
                <a:gridCol w="722376"/>
              </a:tblGrid>
              <a:tr h="34163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Model No.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2KVA-M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3KVA-M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  <a:p>
                      <a:pPr indent="0" algn="ctr"/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2KVA-S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3KVA-S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5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4KVA-S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5KVA-S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6KVA-S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406908" y="1552321"/>
            <a:ext cx="573024" cy="14020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1100" b="1">
                <a:solidFill>
                  <a:srgbClr val="3EA6D3"/>
                </a:solidFill>
                <a:latin typeface="Arial" panose="020B0604020202020204"/>
              </a:rPr>
              <a:t>Inverter</a:t>
            </a:r>
            <a:endParaRPr lang="en-US" sz="1100" b="1">
              <a:solidFill>
                <a:srgbClr val="3EA6D3"/>
              </a:solidFill>
              <a:latin typeface="Arial" panose="020B0604020202020204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07035" y="1720215"/>
          <a:ext cx="6927850" cy="5139690"/>
        </p:xfrm>
        <a:graphic>
          <a:graphicData uri="http://schemas.openxmlformats.org/drawingml/2006/table">
            <a:tbl>
              <a:tblPr/>
              <a:tblGrid>
                <a:gridCol w="1984375"/>
                <a:gridCol w="678815"/>
                <a:gridCol w="689610"/>
                <a:gridCol w="652145"/>
                <a:gridCol w="883920"/>
                <a:gridCol w="758825"/>
                <a:gridCol w="548640"/>
                <a:gridCol w="731520"/>
              </a:tblGrid>
              <a:tr h="16700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Nominal battery voltage (V)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24</a:t>
                      </a:r>
                      <a:endParaRPr sz="9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gridSpan="5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48</a:t>
                      </a:r>
                      <a:endParaRPr sz="9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748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Input voltage range (V)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21~34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gridSpan="5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42~68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811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AC output voltage (V^C)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220/230/240 </a:t>
                      </a:r>
                      <a:r>
                        <a:rPr lang="zh-CN" altLang="zh-CN" sz="650">
                          <a:latin typeface="Arial" panose="020B0604020202020204"/>
                          <a:ea typeface="Arial" panose="020B0604020202020204"/>
                        </a:rPr>
                        <a:t>±2%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875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AC output Frequency (Hz)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50/60 ±0.1 </a:t>
                      </a:r>
                      <a:r>
                        <a:rPr lang="zh-CN" altLang="zh-CN" sz="650">
                          <a:latin typeface="Arial" panose="020B0604020202020204"/>
                          <a:ea typeface="Arial" panose="020B0604020202020204"/>
                        </a:rPr>
                        <a:t>%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113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Harmonic distortion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zh-CN" altLang="zh-CN" sz="650">
                          <a:latin typeface="Arial" panose="020B0604020202020204"/>
                          <a:ea typeface="Arial" panose="020B0604020202020204"/>
                        </a:rPr>
                        <a:t>&lt;2%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875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Load Power factor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1.0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20066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Cont. output power at 25°C (WX)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50">
                          <a:latin typeface="Arial" panose="020B0604020202020204"/>
                        </a:rPr>
                        <a:t>2000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3000</a:t>
                      </a:r>
                      <a:endParaRPr lang="en-US" sz="650">
                        <a:latin typeface="Arial" panose="020B0604020202020204"/>
                      </a:endParaRPr>
                    </a:p>
                    <a:p>
                      <a:pPr indent="406400" algn="ctr"/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p>
                      <a:pPr indent="406400" algn="ctr">
                        <a:buNone/>
                      </a:pPr>
                      <a:r>
                        <a:rPr lang="en-US" altLang="en-US" sz="650">
                          <a:latin typeface="Arial" panose="020B0604020202020204"/>
                        </a:rPr>
                        <a:t>2000</a:t>
                      </a:r>
                      <a:endParaRPr lang="en-US" alt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50">
                          <a:latin typeface="Arial" panose="020B0604020202020204"/>
                        </a:rPr>
                        <a:t>3000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50">
                          <a:latin typeface="Arial" panose="020B0604020202020204"/>
                        </a:rPr>
                        <a:t>4000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5000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50">
                          <a:latin typeface="Arial" panose="020B0604020202020204"/>
                        </a:rPr>
                        <a:t>6000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22479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Max Output power at 25°C (W)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50">
                          <a:latin typeface="Arial" panose="020B0604020202020204"/>
                        </a:rPr>
                        <a:t>2000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406400" algn="l"/>
                      <a:r>
                        <a:rPr lang="en-US" sz="650">
                          <a:latin typeface="Arial" panose="020B0604020202020204"/>
                        </a:rPr>
                        <a:t>3000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p>
                      <a:pPr indent="406400" algn="ctr">
                        <a:buNone/>
                      </a:pPr>
                      <a:r>
                        <a:rPr lang="en-US" altLang="en-US" sz="650">
                          <a:latin typeface="Arial" panose="020B0604020202020204"/>
                        </a:rPr>
                        <a:t>2000</a:t>
                      </a:r>
                      <a:endParaRPr lang="en-US" alt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50">
                          <a:latin typeface="Arial" panose="020B0604020202020204"/>
                        </a:rPr>
                        <a:t>3000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50">
                          <a:latin typeface="Arial" panose="020B0604020202020204"/>
                        </a:rPr>
                        <a:t>4000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5000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50">
                          <a:latin typeface="Arial" panose="020B0604020202020204"/>
                        </a:rPr>
                        <a:t>6000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9812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Peak power (W) for 3 sec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50">
                          <a:latin typeface="Arial" panose="020B0604020202020204"/>
                        </a:rPr>
                        <a:t>4000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6000</a:t>
                      </a:r>
                      <a:endParaRPr lang="en-US" sz="650">
                        <a:latin typeface="Arial" panose="020B0604020202020204"/>
                      </a:endParaRPr>
                    </a:p>
                    <a:p>
                      <a:pPr indent="406400"/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p>
                      <a:pPr indent="406400">
                        <a:buNone/>
                      </a:pPr>
                      <a:r>
                        <a:rPr lang="en-US" altLang="en-US" sz="650">
                          <a:latin typeface="Arial" panose="020B0604020202020204"/>
                        </a:rPr>
                        <a:t>4000</a:t>
                      </a:r>
                      <a:endParaRPr lang="en-US" alt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50">
                          <a:latin typeface="Arial" panose="020B0604020202020204"/>
                        </a:rPr>
                        <a:t>6000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50">
                          <a:latin typeface="Arial" panose="020B0604020202020204"/>
                        </a:rPr>
                        <a:t>8000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10000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50">
                          <a:latin typeface="Arial" panose="020B0604020202020204"/>
                        </a:rPr>
                        <a:t>12000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494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Surge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zh-CN" altLang="zh-CN" sz="650">
                          <a:latin typeface="Arial" panose="020B0604020202020204"/>
                          <a:ea typeface="Arial" panose="020B0604020202020204"/>
                        </a:rPr>
                        <a:t>300%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811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Maximum efficiency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zh-CN" sz="650">
                          <a:latin typeface="Arial" panose="020B0604020202020204"/>
                          <a:ea typeface="Arial" panose="020B0604020202020204"/>
                        </a:rPr>
                        <a:t>91%</a:t>
                      </a:r>
                      <a:endParaRPr lang="zh-CN" sz="65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CN" sz="650">
                          <a:latin typeface="Arial" panose="020B0604020202020204"/>
                          <a:ea typeface="Arial" panose="020B0604020202020204"/>
                        </a:rPr>
                        <a:t>91%</a:t>
                      </a:r>
                      <a:endParaRPr lang="zh-CN" sz="65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406400"/>
                      <a:r>
                        <a:rPr lang="zh-CN" sz="650">
                          <a:latin typeface="Arial" panose="020B0604020202020204"/>
                          <a:ea typeface="Arial" panose="020B0604020202020204"/>
                        </a:rPr>
                        <a:t>93%</a:t>
                      </a:r>
                      <a:endParaRPr lang="zh-CN" sz="65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CN" sz="650">
                          <a:latin typeface="Arial" panose="020B0604020202020204"/>
                          <a:ea typeface="Arial" panose="020B0604020202020204"/>
                        </a:rPr>
                        <a:t>93%</a:t>
                      </a:r>
                      <a:endParaRPr lang="zh-CN" sz="65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zh-CN" sz="650">
                          <a:latin typeface="Arial" panose="020B0604020202020204"/>
                          <a:ea typeface="Arial" panose="020B0604020202020204"/>
                        </a:rPr>
                        <a:t>93%</a:t>
                      </a:r>
                      <a:endParaRPr lang="zh-CN" sz="65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CN" sz="650">
                          <a:latin typeface="Arial" panose="020B0604020202020204"/>
                          <a:ea typeface="Arial" panose="020B0604020202020204"/>
                        </a:rPr>
                        <a:t>94%</a:t>
                      </a:r>
                      <a:endParaRPr lang="zh-CN" sz="65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zh-CN" sz="650">
                          <a:latin typeface="Arial" panose="020B0604020202020204"/>
                          <a:ea typeface="Arial" panose="020B0604020202020204"/>
                        </a:rPr>
                        <a:t>94%</a:t>
                      </a:r>
                      <a:endParaRPr lang="zh-CN" sz="65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</a:tr>
              <a:tr h="16129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Zero load power (W)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28600"/>
                      <a:r>
                        <a:rPr lang="en-US" sz="650">
                          <a:latin typeface="Arial" panose="020B0604020202020204"/>
                        </a:rPr>
                        <a:t>13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50">
                          <a:latin typeface="Arial" panose="020B0604020202020204"/>
                        </a:rPr>
                        <a:t>17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457200"/>
                      <a:r>
                        <a:rPr lang="en-US" sz="650">
                          <a:latin typeface="Arial" panose="020B0604020202020204"/>
                        </a:rPr>
                        <a:t>13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393700"/>
                      <a:r>
                        <a:rPr lang="en-US" sz="650">
                          <a:latin typeface="Arial" panose="020B0604020202020204"/>
                        </a:rPr>
                        <a:t>17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50">
                          <a:latin typeface="Arial" panose="020B0604020202020204"/>
                        </a:rPr>
                        <a:t>19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50">
                          <a:latin typeface="Arial" panose="020B0604020202020204"/>
                        </a:rPr>
                        <a:t>22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50">
                          <a:latin typeface="Arial" panose="020B0604020202020204"/>
                        </a:rPr>
                        <a:t>25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87325">
                <a:tc gridSpan="8">
                  <a:txBody>
                    <a:bodyPr>
                      <a:spAutoFit/>
                    </a:bodyPr>
                    <a:p>
                      <a:pPr indent="0"/>
                      <a:r>
                        <a:rPr lang="en-US" sz="1100" b="1">
                          <a:solidFill>
                            <a:srgbClr val="3EA6D3"/>
                          </a:solidFill>
                          <a:latin typeface="Arial" panose="020B0604020202020204"/>
                        </a:rPr>
                        <a:t>Charger</a:t>
                      </a:r>
                      <a:endParaRPr lang="en-US" sz="1100" b="1">
                        <a:solidFill>
                          <a:srgbClr val="3EA6D3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7018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Charge voltage 'absorption' (V)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28.8</a:t>
                      </a:r>
                      <a:endParaRPr sz="9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gridSpan="5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57.6</a:t>
                      </a:r>
                      <a:endParaRPr sz="9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430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Charge voltage 'float' (V)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27.6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gridSpan="5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55.2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303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Battery types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AGM/GEL/OPZV7Lead-Carbon/Li-ion/Flooded/7raction/TBBSUPER-L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7018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Max AC charge current (A)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28600"/>
                      <a:r>
                        <a:rPr lang="en-US" sz="650">
                          <a:latin typeface="Arial" panose="020B0604020202020204"/>
                        </a:rPr>
                        <a:t>40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14300"/>
                      <a:r>
                        <a:rPr lang="en-US" sz="650">
                          <a:latin typeface="Arial" panose="020B0604020202020204"/>
                        </a:rPr>
                        <a:t>70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457200"/>
                      <a:r>
                        <a:rPr lang="en-US" sz="650">
                          <a:latin typeface="Arial" panose="020B0604020202020204"/>
                        </a:rPr>
                        <a:t>20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50">
                          <a:latin typeface="Arial" panose="020B0604020202020204"/>
                        </a:rPr>
                        <a:t>35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50">
                          <a:latin typeface="Arial" panose="020B0604020202020204"/>
                        </a:rPr>
                        <a:t>50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50">
                          <a:latin typeface="Arial" panose="020B0604020202020204"/>
                        </a:rPr>
                        <a:t>60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50">
                          <a:latin typeface="Arial" panose="020B0604020202020204"/>
                        </a:rPr>
                        <a:t>70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9621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Temperature compensation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Yes</a:t>
                      </a:r>
                      <a:endParaRPr sz="10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220980">
                <a:tc gridSpan="8">
                  <a:txBody>
                    <a:bodyPr>
                      <a:spAutoFit/>
                    </a:bodyPr>
                    <a:p>
                      <a:pPr indent="0"/>
                      <a:r>
                        <a:rPr lang="en-US" sz="1100" b="1">
                          <a:solidFill>
                            <a:srgbClr val="3EA6D3"/>
                          </a:solidFill>
                          <a:latin typeface="Arial" panose="020B0604020202020204"/>
                        </a:rPr>
                        <a:t>Solar Charge Controller</a:t>
                      </a:r>
                      <a:endParaRPr lang="en-US" sz="1100" b="1">
                        <a:solidFill>
                          <a:srgbClr val="3EA6D3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6700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Max output current (A)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28600"/>
                      <a:r>
                        <a:rPr lang="en-US" sz="650">
                          <a:latin typeface="Arial" panose="020B0604020202020204"/>
                        </a:rPr>
                        <a:t>60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r>
                        <a:rPr lang="en-US" altLang="zh-CN" sz="650">
                          <a:latin typeface="Arial" panose="020B0604020202020204"/>
                        </a:rPr>
                        <a:t>60</a:t>
                      </a:r>
                      <a:endParaRPr sz="90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457200"/>
                      <a:r>
                        <a:rPr lang="en-US" sz="650">
                          <a:latin typeface="Arial" panose="020B0604020202020204"/>
                        </a:rPr>
                        <a:t>40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393700" algn="just"/>
                      <a:r>
                        <a:rPr lang="en-US" sz="650">
                          <a:latin typeface="Arial" panose="020B0604020202020204"/>
                        </a:rPr>
                        <a:t>60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50">
                          <a:latin typeface="Arial" panose="020B0604020202020204"/>
                        </a:rPr>
                        <a:t>60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50">
                          <a:latin typeface="Arial" panose="020B0604020202020204"/>
                        </a:rPr>
                        <a:t>90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50">
                          <a:latin typeface="Arial" panose="020B0604020202020204"/>
                        </a:rPr>
                        <a:t>90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Maximum PV power (W)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50">
                          <a:latin typeface="Arial" panose="020B0604020202020204"/>
                        </a:rPr>
                        <a:t>2000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r>
                        <a:rPr lang="en-US" altLang="zh-CN" sz="650">
                          <a:latin typeface="Arial" panose="020B0604020202020204"/>
                        </a:rPr>
                        <a:t>2000</a:t>
                      </a:r>
                      <a:endParaRPr sz="80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406400"/>
                      <a:r>
                        <a:rPr lang="en-US" sz="650">
                          <a:latin typeface="Arial" panose="020B0604020202020204"/>
                        </a:rPr>
                        <a:t>3000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50">
                          <a:latin typeface="Arial" panose="020B0604020202020204"/>
                        </a:rPr>
                        <a:t>4000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50">
                          <a:latin typeface="Arial" panose="020B0604020202020204"/>
                        </a:rPr>
                        <a:t>4000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6000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50">
                          <a:latin typeface="Arial" panose="020B0604020202020204"/>
                        </a:rPr>
                        <a:t>6000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875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PV open circuit voltage (V)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150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6065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MPPT voltage range (V)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65-145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430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Max. PV short circuit current (A)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28600"/>
                      <a:r>
                        <a:rPr lang="en-US" sz="650">
                          <a:latin typeface="Arial" panose="020B0604020202020204"/>
                        </a:rPr>
                        <a:t>18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r>
                        <a:rPr lang="en-US" altLang="zh-CN" sz="650">
                          <a:latin typeface="Arial" panose="020B0604020202020204"/>
                        </a:rPr>
                        <a:t>18</a:t>
                      </a:r>
                      <a:endParaRPr sz="80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457200"/>
                      <a:r>
                        <a:rPr lang="en-US" sz="650">
                          <a:latin typeface="Arial" panose="020B0604020202020204"/>
                        </a:rPr>
                        <a:t>27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393700"/>
                      <a:r>
                        <a:rPr lang="en-US" sz="650">
                          <a:latin typeface="Arial" panose="020B0604020202020204"/>
                        </a:rPr>
                        <a:t>35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50">
                          <a:latin typeface="Arial" panose="020B0604020202020204"/>
                        </a:rPr>
                        <a:t>35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27000"/>
                      <a:r>
                        <a:rPr lang="en-US" sz="650">
                          <a:latin typeface="Arial" panose="020B0604020202020204"/>
                        </a:rPr>
                        <a:t>54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92100"/>
                      <a:r>
                        <a:rPr lang="en-US" sz="650">
                          <a:latin typeface="Arial" panose="020B0604020202020204"/>
                        </a:rPr>
                        <a:t>54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6192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Charge voltage 'absorption' (V)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28.8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gridSpan="5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57.6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6065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Charge voltage 'float' (V)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27.6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gridSpan="5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55.2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811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MPPT charger maximum efficiency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zh-CN" altLang="zh-CN" sz="650">
                          <a:latin typeface="Arial" panose="020B0604020202020204"/>
                          <a:ea typeface="Arial" panose="020B0604020202020204"/>
                        </a:rPr>
                        <a:t>98%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67005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MPPT efficiency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&gt;99.5%</a:t>
                      </a:r>
                      <a:endParaRPr sz="9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83515">
                <a:tc>
                  <a:txBody>
                    <a:bodyPr>
                      <a:spAutoFit/>
                    </a:bodyPr>
                    <a:p>
                      <a:pPr algn="l"/>
                      <a:r>
                        <a:rPr lang="en-US" sz="700"/>
                        <a:t>                  Protection </a:t>
                      </a:r>
                      <a:endParaRPr lang="en-US" sz="700"/>
                    </a:p>
                  </a:txBody>
                  <a:tcPr marL="0" marR="0" marT="0" marB="0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a) output short circuit; b) overload; c) battery voltage too high</a:t>
                      </a:r>
                      <a:endParaRPr lang="en-US" altLang="zh-CN" sz="650">
                        <a:latin typeface="Arial" panose="020B0604020202020204"/>
                      </a:endParaRPr>
                    </a:p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d) battery voltage too low; e) temperature too high; f) input voltage out of range</a:t>
                      </a:r>
                      <a:endParaRPr lang="en-US" altLang="zh-CN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5875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CAN BUS Communication Port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>
                      <a:spAutoFit/>
                    </a:bodyPr>
                    <a:p>
                      <a:pPr algn="ctr"/>
                      <a:r>
                        <a:rPr lang="en-US" altLang="zh-CN" sz="650">
                          <a:latin typeface="Arial" panose="020B0604020202020204"/>
                        </a:rPr>
                        <a:t>For communication with the lithium battery</a:t>
                      </a:r>
                      <a:endParaRPr sz="800"/>
                    </a:p>
                  </a:txBody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 anchor="b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406908" y="6999097"/>
            <a:ext cx="1591056" cy="14538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350"/>
              </a:spcAft>
            </a:pPr>
            <a:r>
              <a:rPr lang="en-US" sz="1100" b="1">
                <a:solidFill>
                  <a:srgbClr val="3EA6D3"/>
                </a:solidFill>
                <a:latin typeface="Arial" panose="020B0604020202020204"/>
              </a:rPr>
              <a:t>General Data</a:t>
            </a:r>
            <a:endParaRPr lang="en-US" sz="1100" b="1">
              <a:solidFill>
                <a:srgbClr val="3EA6D3"/>
              </a:solidFill>
              <a:latin typeface="Arial" panose="020B0604020202020204"/>
            </a:endParaRPr>
          </a:p>
          <a:p>
            <a:pPr indent="431800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Output (AC Out) Current (A)</a:t>
            </a:r>
            <a:endParaRPr lang="en-US" sz="650">
              <a:latin typeface="Arial" panose="020B0604020202020204"/>
            </a:endParaRPr>
          </a:p>
          <a:p>
            <a:pPr indent="431800">
              <a:spcAft>
                <a:spcPts val="770"/>
              </a:spcAft>
            </a:pPr>
            <a:r>
              <a:rPr lang="en-US" sz="650">
                <a:latin typeface="Arial" panose="020B0604020202020204"/>
              </a:rPr>
              <a:t>Transfer time</a:t>
            </a:r>
            <a:endParaRPr lang="en-US" sz="650">
              <a:latin typeface="Arial" panose="020B0604020202020204"/>
            </a:endParaRPr>
          </a:p>
          <a:p>
            <a:pPr indent="431800">
              <a:spcAft>
                <a:spcPts val="770"/>
              </a:spcAft>
            </a:pPr>
            <a:r>
              <a:rPr lang="en-US" sz="650">
                <a:latin typeface="Arial" panose="020B0604020202020204"/>
              </a:rPr>
              <a:t>Protection</a:t>
            </a:r>
            <a:endParaRPr lang="en-US" sz="650">
              <a:latin typeface="Arial" panose="020B0604020202020204"/>
            </a:endParaRPr>
          </a:p>
          <a:p>
            <a:pPr indent="431800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General purpose com. Port</a:t>
            </a:r>
            <a:endParaRPr lang="en-US" sz="650">
              <a:latin typeface="Arial" panose="020B0604020202020204"/>
            </a:endParaRPr>
          </a:p>
          <a:p>
            <a:pPr indent="431800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Operating temperature range</a:t>
            </a:r>
            <a:endParaRPr lang="en-US" sz="650">
              <a:latin typeface="Arial" panose="020B0604020202020204"/>
            </a:endParaRPr>
          </a:p>
          <a:p>
            <a:pPr indent="431800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Relative humidity in operation</a:t>
            </a:r>
            <a:endParaRPr lang="en-US" sz="650">
              <a:latin typeface="Arial" panose="020B0604020202020204"/>
            </a:endParaRPr>
          </a:p>
          <a:p>
            <a:pPr indent="431800"/>
            <a:r>
              <a:rPr lang="en-US" sz="650">
                <a:latin typeface="Arial" panose="020B0604020202020204"/>
              </a:rPr>
              <a:t>Altitude (m)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58084" y="7197217"/>
            <a:ext cx="3739896" cy="12405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32                                                </a:t>
            </a:r>
            <a:endParaRPr lang="en-US" sz="650">
              <a:latin typeface="Arial" panose="020B0604020202020204"/>
            </a:endParaRPr>
          </a:p>
          <a:p>
            <a:pPr indent="0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4ms (&lt;15ms in Weak AC source Mode)</a:t>
            </a:r>
            <a:endParaRPr lang="en-US" sz="650">
              <a:latin typeface="Arial" panose="020B0604020202020204"/>
            </a:endParaRPr>
          </a:p>
          <a:p>
            <a:pPr indent="0">
              <a:spcAft>
                <a:spcPts val="140"/>
              </a:spcAft>
            </a:pPr>
            <a:r>
              <a:rPr lang="en-US" sz="650">
                <a:latin typeface="Arial" panose="020B0604020202020204"/>
              </a:rPr>
              <a:t>a) output short circuit; b) overload c) battery voltage too high; d) battery voltage too low</a:t>
            </a:r>
            <a:endParaRPr lang="en-US" sz="650">
              <a:latin typeface="Arial" panose="020B0604020202020204"/>
            </a:endParaRPr>
          </a:p>
          <a:p>
            <a:pPr indent="0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e) temperature too high; f) input voltage out of range; g) input voltage ripple too high; h) Fan block</a:t>
            </a:r>
            <a:endParaRPr lang="en-US" sz="650">
              <a:latin typeface="Arial" panose="020B0604020202020204"/>
            </a:endParaRPr>
          </a:p>
          <a:p>
            <a:pPr indent="0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RS485 (GPRS,WUXN optional with Kinergy)</a:t>
            </a:r>
            <a:endParaRPr lang="en-US" sz="650">
              <a:latin typeface="Arial" panose="020B0604020202020204"/>
            </a:endParaRPr>
          </a:p>
          <a:p>
            <a:pPr indent="0" algn="ctr">
              <a:spcAft>
                <a:spcPts val="350"/>
              </a:spcAft>
            </a:pPr>
            <a:r>
              <a:rPr lang="en-US" sz="650">
                <a:latin typeface="Arial" panose="020B0604020202020204"/>
              </a:rPr>
              <a:t>-20°Cto65°C</a:t>
            </a:r>
            <a:endParaRPr lang="en-US" sz="650">
              <a:latin typeface="Arial" panose="020B0604020202020204"/>
            </a:endParaRPr>
          </a:p>
          <a:p>
            <a:pPr indent="0" algn="ctr">
              <a:spcAft>
                <a:spcPts val="350"/>
              </a:spcAft>
            </a:pPr>
            <a:r>
              <a:rPr lang="zh-CN" sz="650">
                <a:latin typeface="Arial" panose="020B0604020202020204"/>
                <a:ea typeface="Arial" panose="020B0604020202020204"/>
              </a:rPr>
              <a:t>95% </a:t>
            </a:r>
            <a:r>
              <a:rPr lang="en-US" sz="650">
                <a:latin typeface="Arial" panose="020B0604020202020204"/>
              </a:rPr>
              <a:t>without condensation</a:t>
            </a:r>
            <a:endParaRPr lang="en-US" sz="650">
              <a:latin typeface="Arial" panose="020B0604020202020204"/>
            </a:endParaRPr>
          </a:p>
          <a:p>
            <a:pPr indent="0" algn="ctr"/>
            <a:r>
              <a:rPr lang="en-US" sz="650">
                <a:latin typeface="Arial" panose="020B0604020202020204"/>
              </a:rPr>
              <a:t>2000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06908" y="8574913"/>
            <a:ext cx="1136904" cy="14325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1100" b="1">
                <a:solidFill>
                  <a:srgbClr val="3EA6D3"/>
                </a:solidFill>
                <a:latin typeface="Arial" panose="020B0604020202020204"/>
              </a:rPr>
              <a:t>Mechanical Data</a:t>
            </a:r>
            <a:endParaRPr lang="en-US" sz="1100" b="1">
              <a:solidFill>
                <a:srgbClr val="3EA6D3"/>
              </a:solidFill>
              <a:latin typeface="Arial" panose="020B0604020202020204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06908" y="9495409"/>
            <a:ext cx="707136" cy="14630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1100" b="1">
                <a:solidFill>
                  <a:srgbClr val="3EA6D3"/>
                </a:solidFill>
                <a:latin typeface="Arial" panose="020B0604020202020204"/>
              </a:rPr>
              <a:t>Standards</a:t>
            </a:r>
            <a:endParaRPr lang="en-US" sz="1100" b="1">
              <a:solidFill>
                <a:srgbClr val="3EA6D3"/>
              </a:solidFill>
              <a:latin typeface="Arial" panose="020B0604020202020204"/>
            </a:endParaRPr>
          </a:p>
        </p:txBody>
      </p:sp>
      <p:graphicFrame>
        <p:nvGraphicFramePr>
          <p:cNvPr id="20" name="表格 19"/>
          <p:cNvGraphicFramePr>
            <a:graphicFrameLocks noGrp="1"/>
          </p:cNvGraphicFramePr>
          <p:nvPr/>
        </p:nvGraphicFramePr>
        <p:xfrm>
          <a:off x="406908" y="9693529"/>
          <a:ext cx="6928104" cy="283464"/>
        </p:xfrm>
        <a:graphic>
          <a:graphicData uri="http://schemas.openxmlformats.org/drawingml/2006/table">
            <a:tbl>
              <a:tblPr/>
              <a:tblGrid>
                <a:gridCol w="1804416"/>
                <a:gridCol w="5123688"/>
              </a:tblGrid>
              <a:tr h="137160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Safety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50">
                          <a:latin typeface="Arial" panose="020B0604020202020204"/>
                        </a:rPr>
                        <a:t>EN-IEC 62477-1, EN-IEC 62109-1, EN-IEC 62109-2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46304"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50">
                          <a:latin typeface="Arial" panose="020B0604020202020204"/>
                        </a:rPr>
                        <a:t>EMC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50">
                          <a:latin typeface="Arial" panose="020B0604020202020204"/>
                        </a:rPr>
                        <a:t>EN61000-6-1, EN61000-6-2, EN61000-6-3, EN61000-3-11 ,EN61000-3-12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22" name="表格 21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412242" y="467233"/>
          <a:ext cx="6913880" cy="341630"/>
        </p:xfrm>
        <a:graphic>
          <a:graphicData uri="http://schemas.openxmlformats.org/drawingml/2006/table">
            <a:tbl>
              <a:tblPr/>
              <a:tblGrid>
                <a:gridCol w="1917700"/>
                <a:gridCol w="713486"/>
                <a:gridCol w="710184"/>
                <a:gridCol w="713232"/>
                <a:gridCol w="713232"/>
                <a:gridCol w="710184"/>
                <a:gridCol w="713232"/>
                <a:gridCol w="722376"/>
              </a:tblGrid>
              <a:tr h="34163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Model No.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2KVA-M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3KVA-M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  <a:p>
                      <a:pPr indent="0" algn="ctr"/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2KVA-S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3KVA-S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5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4KVA-S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5KVA-S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RiiOSun 6KVA-S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3EA7D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表格 2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07035" y="1426845"/>
          <a:ext cx="6930390" cy="292735"/>
        </p:xfrm>
        <a:graphic>
          <a:graphicData uri="http://schemas.openxmlformats.org/drawingml/2006/table">
            <a:tbl>
              <a:tblPr/>
              <a:tblGrid>
                <a:gridCol w="6930390"/>
              </a:tblGrid>
              <a:tr h="292735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表格 25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405130" y="817880"/>
          <a:ext cx="6932930" cy="138430"/>
        </p:xfrm>
        <a:graphic>
          <a:graphicData uri="http://schemas.openxmlformats.org/drawingml/2006/table">
            <a:tbl>
              <a:tblPr/>
              <a:tblGrid>
                <a:gridCol w="1922780"/>
                <a:gridCol w="5010150"/>
              </a:tblGrid>
              <a:tr h="13843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407035" y="1108075"/>
          <a:ext cx="6925945" cy="158750"/>
        </p:xfrm>
        <a:graphic>
          <a:graphicData uri="http://schemas.openxmlformats.org/drawingml/2006/table">
            <a:tbl>
              <a:tblPr/>
              <a:tblGrid>
                <a:gridCol w="1932940"/>
                <a:gridCol w="4993005"/>
              </a:tblGrid>
              <a:tr h="15875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表格 27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405892" y="1257173"/>
          <a:ext cx="6920230" cy="163195"/>
        </p:xfrm>
        <a:graphic>
          <a:graphicData uri="http://schemas.openxmlformats.org/drawingml/2006/table">
            <a:tbl>
              <a:tblPr/>
              <a:tblGrid>
                <a:gridCol w="1924050"/>
                <a:gridCol w="3560318"/>
                <a:gridCol w="1435608"/>
              </a:tblGrid>
              <a:tr h="163195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表格 31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405130" y="951230"/>
          <a:ext cx="6932295" cy="154305"/>
        </p:xfrm>
        <a:graphic>
          <a:graphicData uri="http://schemas.openxmlformats.org/drawingml/2006/table">
            <a:tbl>
              <a:tblPr/>
              <a:tblGrid>
                <a:gridCol w="1921510"/>
                <a:gridCol w="5010785"/>
              </a:tblGrid>
              <a:tr h="154305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4" name="表格 33"/>
          <p:cNvGraphicFramePr>
            <a:graphicFrameLocks noGrp="1"/>
          </p:cNvGraphicFramePr>
          <p:nvPr>
            <p:custDataLst>
              <p:tags r:id="rId9"/>
            </p:custDataLst>
          </p:nvPr>
        </p:nvGraphicFramePr>
        <p:xfrm>
          <a:off x="407035" y="6860540"/>
          <a:ext cx="6932295" cy="311150"/>
        </p:xfrm>
        <a:graphic>
          <a:graphicData uri="http://schemas.openxmlformats.org/drawingml/2006/table">
            <a:tbl>
              <a:tblPr/>
              <a:tblGrid>
                <a:gridCol w="6932295"/>
              </a:tblGrid>
              <a:tr h="31115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表格 34"/>
          <p:cNvGraphicFramePr>
            <a:graphicFrameLocks noGrp="1"/>
          </p:cNvGraphicFramePr>
          <p:nvPr>
            <p:custDataLst>
              <p:tags r:id="rId10"/>
            </p:custDataLst>
          </p:nvPr>
        </p:nvGraphicFramePr>
        <p:xfrm>
          <a:off x="409575" y="7159625"/>
          <a:ext cx="6915785" cy="194310"/>
        </p:xfrm>
        <a:graphic>
          <a:graphicData uri="http://schemas.openxmlformats.org/drawingml/2006/table">
            <a:tbl>
              <a:tblPr/>
              <a:tblGrid>
                <a:gridCol w="1989455"/>
                <a:gridCol w="3674110"/>
                <a:gridCol w="1252220"/>
              </a:tblGrid>
              <a:tr h="19431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  <a:buNone/>
                      </a:pPr>
                      <a:r>
                        <a:rPr lang="en-US" alt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50</a:t>
                      </a:r>
                      <a:endParaRPr lang="en-US" alt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>
            <p:custDataLst>
              <p:tags r:id="rId11"/>
            </p:custDataLst>
          </p:nvPr>
        </p:nvGraphicFramePr>
        <p:xfrm>
          <a:off x="405130" y="7350125"/>
          <a:ext cx="6915785" cy="129540"/>
        </p:xfrm>
        <a:graphic>
          <a:graphicData uri="http://schemas.openxmlformats.org/drawingml/2006/table">
            <a:tbl>
              <a:tblPr/>
              <a:tblGrid>
                <a:gridCol w="1989455"/>
                <a:gridCol w="4926330"/>
              </a:tblGrid>
              <a:tr h="12954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custDataLst>
              <p:tags r:id="rId12"/>
            </p:custDataLst>
          </p:nvPr>
        </p:nvGraphicFramePr>
        <p:xfrm>
          <a:off x="405130" y="7494270"/>
          <a:ext cx="6915785" cy="256540"/>
        </p:xfrm>
        <a:graphic>
          <a:graphicData uri="http://schemas.openxmlformats.org/drawingml/2006/table">
            <a:tbl>
              <a:tblPr/>
              <a:tblGrid>
                <a:gridCol w="1989455"/>
                <a:gridCol w="4926330"/>
              </a:tblGrid>
              <a:tr h="25654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custDataLst>
              <p:tags r:id="rId13"/>
            </p:custDataLst>
          </p:nvPr>
        </p:nvGraphicFramePr>
        <p:xfrm>
          <a:off x="405130" y="7745095"/>
          <a:ext cx="6915785" cy="138430"/>
        </p:xfrm>
        <a:graphic>
          <a:graphicData uri="http://schemas.openxmlformats.org/drawingml/2006/table">
            <a:tbl>
              <a:tblPr/>
              <a:tblGrid>
                <a:gridCol w="1989455"/>
                <a:gridCol w="4926330"/>
              </a:tblGrid>
              <a:tr h="13843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9" name="表格 38"/>
          <p:cNvGraphicFramePr>
            <a:graphicFrameLocks noGrp="1"/>
          </p:cNvGraphicFramePr>
          <p:nvPr>
            <p:custDataLst>
              <p:tags r:id="rId14"/>
            </p:custDataLst>
          </p:nvPr>
        </p:nvGraphicFramePr>
        <p:xfrm>
          <a:off x="405130" y="7884160"/>
          <a:ext cx="6915785" cy="160020"/>
        </p:xfrm>
        <a:graphic>
          <a:graphicData uri="http://schemas.openxmlformats.org/drawingml/2006/table">
            <a:tbl>
              <a:tblPr/>
              <a:tblGrid>
                <a:gridCol w="1989455"/>
                <a:gridCol w="4926330"/>
              </a:tblGrid>
              <a:tr h="16002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custDataLst>
              <p:tags r:id="rId15"/>
            </p:custDataLst>
          </p:nvPr>
        </p:nvGraphicFramePr>
        <p:xfrm>
          <a:off x="405130" y="8043545"/>
          <a:ext cx="6915785" cy="138430"/>
        </p:xfrm>
        <a:graphic>
          <a:graphicData uri="http://schemas.openxmlformats.org/drawingml/2006/table">
            <a:tbl>
              <a:tblPr/>
              <a:tblGrid>
                <a:gridCol w="1989455"/>
                <a:gridCol w="4926330"/>
              </a:tblGrid>
              <a:tr h="13843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1" name="表格 40"/>
          <p:cNvGraphicFramePr>
            <a:graphicFrameLocks noGrp="1"/>
          </p:cNvGraphicFramePr>
          <p:nvPr>
            <p:custDataLst>
              <p:tags r:id="rId16"/>
            </p:custDataLst>
          </p:nvPr>
        </p:nvGraphicFramePr>
        <p:xfrm>
          <a:off x="405130" y="8177530"/>
          <a:ext cx="6915785" cy="138430"/>
        </p:xfrm>
        <a:graphic>
          <a:graphicData uri="http://schemas.openxmlformats.org/drawingml/2006/table">
            <a:tbl>
              <a:tblPr/>
              <a:tblGrid>
                <a:gridCol w="1989455"/>
                <a:gridCol w="4926330"/>
              </a:tblGrid>
              <a:tr h="13843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custDataLst>
              <p:tags r:id="rId17"/>
            </p:custDataLst>
          </p:nvPr>
        </p:nvGraphicFramePr>
        <p:xfrm>
          <a:off x="405130" y="8768715"/>
          <a:ext cx="6915785" cy="135890"/>
        </p:xfrm>
        <a:graphic>
          <a:graphicData uri="http://schemas.openxmlformats.org/drawingml/2006/table">
            <a:tbl>
              <a:tblPr/>
              <a:tblGrid>
                <a:gridCol w="1989455"/>
                <a:gridCol w="3682365"/>
                <a:gridCol w="1243965"/>
              </a:tblGrid>
              <a:tr h="13589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                  Dimension(mm)(</a:t>
                      </a:r>
                      <a:r>
                        <a:rPr 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max)</a:t>
                      </a:r>
                      <a:endParaRPr 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6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499x275x144</a:t>
                      </a:r>
                      <a:endParaRPr lang="en-US" sz="6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  <a:buNone/>
                      </a:pPr>
                      <a:endParaRPr lang="en-US" altLang="en-US" sz="6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custDataLst>
              <p:tags r:id="rId18"/>
            </p:custDataLst>
          </p:nvPr>
        </p:nvGraphicFramePr>
        <p:xfrm>
          <a:off x="412115" y="8912860"/>
          <a:ext cx="6913885" cy="129540"/>
        </p:xfrm>
        <a:graphic>
          <a:graphicData uri="http://schemas.openxmlformats.org/drawingml/2006/table">
            <a:tbl>
              <a:tblPr/>
              <a:tblGrid>
                <a:gridCol w="1977390"/>
                <a:gridCol w="822749"/>
                <a:gridCol w="558800"/>
                <a:gridCol w="572135"/>
                <a:gridCol w="946785"/>
                <a:gridCol w="790577"/>
                <a:gridCol w="630979"/>
                <a:gridCol w="614470"/>
              </a:tblGrid>
              <a:tr h="12954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               </a:t>
                      </a:r>
                      <a:r>
                        <a:rPr 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   Net     weight(KG)     </a:t>
                      </a: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                                              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 15 </a:t>
                      </a:r>
                      <a:r>
                        <a:rPr lang="en-US" sz="70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  </a:t>
                      </a:r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  <a:buNone/>
                      </a:pPr>
                      <a:r>
                        <a:rPr lang="en-US" alt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18</a:t>
                      </a:r>
                      <a:endParaRPr lang="en-US" alt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  <a:buNone/>
                      </a:pPr>
                      <a:r>
                        <a:rPr lang="en-US" alt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15</a:t>
                      </a:r>
                      <a:endParaRPr lang="en-US" alt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  <a:buNone/>
                      </a:pPr>
                      <a:r>
                        <a:rPr lang="en-US" alt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18</a:t>
                      </a:r>
                      <a:endParaRPr lang="en-US" alt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  <a:buNone/>
                      </a:pPr>
                      <a:r>
                        <a:rPr lang="en-US" alt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20</a:t>
                      </a:r>
                      <a:endParaRPr lang="en-US" alt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  <a:buNone/>
                      </a:pPr>
                      <a:r>
                        <a:rPr lang="en-US" alt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29</a:t>
                      </a:r>
                      <a:endParaRPr lang="en-US" alt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  <a:buNone/>
                      </a:pPr>
                      <a:r>
                        <a:rPr lang="en-US" alt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31</a:t>
                      </a:r>
                      <a:endParaRPr lang="en-US" alt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6" name="表格 45"/>
          <p:cNvGraphicFramePr>
            <a:graphicFrameLocks noGrp="1"/>
          </p:cNvGraphicFramePr>
          <p:nvPr>
            <p:custDataLst>
              <p:tags r:id="rId19"/>
            </p:custDataLst>
          </p:nvPr>
        </p:nvGraphicFramePr>
        <p:xfrm>
          <a:off x="412115" y="9053830"/>
          <a:ext cx="6920865" cy="161290"/>
        </p:xfrm>
        <a:graphic>
          <a:graphicData uri="http://schemas.openxmlformats.org/drawingml/2006/table">
            <a:tbl>
              <a:tblPr/>
              <a:tblGrid>
                <a:gridCol w="1969135"/>
                <a:gridCol w="4951730"/>
              </a:tblGrid>
              <a:tr h="16129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                  Cooling</a:t>
                      </a:r>
                      <a:endParaRPr 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Forced fan</a:t>
                      </a:r>
                      <a:endParaRPr 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9" name="表格 48"/>
          <p:cNvGraphicFramePr>
            <a:graphicFrameLocks noGrp="1"/>
          </p:cNvGraphicFramePr>
          <p:nvPr>
            <p:custDataLst>
              <p:tags r:id="rId20"/>
            </p:custDataLst>
          </p:nvPr>
        </p:nvGraphicFramePr>
        <p:xfrm>
          <a:off x="412115" y="8315325"/>
          <a:ext cx="6908800" cy="438150"/>
        </p:xfrm>
        <a:graphic>
          <a:graphicData uri="http://schemas.openxmlformats.org/drawingml/2006/table">
            <a:tbl>
              <a:tblPr/>
              <a:tblGrid>
                <a:gridCol w="6908800"/>
              </a:tblGrid>
              <a:tr h="438150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53" name="表格 52"/>
          <p:cNvGraphicFramePr>
            <a:graphicFrameLocks noGrp="1"/>
          </p:cNvGraphicFramePr>
          <p:nvPr>
            <p:custDataLst>
              <p:tags r:id="rId21"/>
            </p:custDataLst>
          </p:nvPr>
        </p:nvGraphicFramePr>
        <p:xfrm>
          <a:off x="408940" y="9224645"/>
          <a:ext cx="6911975" cy="154940"/>
        </p:xfrm>
        <a:graphic>
          <a:graphicData uri="http://schemas.openxmlformats.org/drawingml/2006/table">
            <a:tbl>
              <a:tblPr/>
              <a:tblGrid>
                <a:gridCol w="1966595"/>
                <a:gridCol w="4945380"/>
              </a:tblGrid>
              <a:tr h="15494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                  Protection index</a:t>
                      </a:r>
                      <a:endParaRPr 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2000"/>
                        </a:lnSpc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latin typeface="Arial" panose="020B0604020202020204"/>
                        </a:rPr>
                        <a:t>IP21</a:t>
                      </a:r>
                      <a:endParaRPr lang="en-US" sz="700" b="1">
                        <a:solidFill>
                          <a:schemeClr val="tx1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4" name="表格 53"/>
          <p:cNvGraphicFramePr>
            <a:graphicFrameLocks noGrp="1"/>
          </p:cNvGraphicFramePr>
          <p:nvPr>
            <p:custDataLst>
              <p:tags r:id="rId22"/>
            </p:custDataLst>
          </p:nvPr>
        </p:nvGraphicFramePr>
        <p:xfrm>
          <a:off x="412115" y="9387840"/>
          <a:ext cx="6896735" cy="301625"/>
        </p:xfrm>
        <a:graphic>
          <a:graphicData uri="http://schemas.openxmlformats.org/drawingml/2006/table">
            <a:tbl>
              <a:tblPr/>
              <a:tblGrid>
                <a:gridCol w="6896735"/>
              </a:tblGrid>
              <a:tr h="301625">
                <a:tc>
                  <a:txBody>
                    <a:bodyPr>
                      <a:spAutoFit/>
                    </a:bodyPr>
                    <a:p>
                      <a:pPr indent="0"/>
                      <a:endParaRPr lang="en-US" sz="70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  <p:pic>
        <p:nvPicPr>
          <p:cNvPr id="2" name="图片 1" descr="e884384278016faeb00f4f73bb94342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3820" y="10071735"/>
            <a:ext cx="7559040" cy="62801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PP_MARK_KEY" val="3e6c7797-e66c-4cfa-96e9-2b5a864e39e6"/>
  <p:tag name="COMMONDATA" val="eyJoZGlkIjoiOWU1ZWJmY2Q4ZjdjZjAyM2IyYzE2OTE3YTI2NDliZmI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TABLE_ENDDRAG_ORIGIN_RECT" val="544*12"/>
  <p:tag name="TABLE_ENDDRAG_RECT" val="29*740*544*12"/>
</p:tagLst>
</file>

<file path=ppt/tags/tag8.xml><?xml version="1.0" encoding="utf-8"?>
<p:tagLst xmlns:p="http://schemas.openxmlformats.org/presentationml/2006/main">
  <p:tag name="KSO_WM_UNIT_TABLE_BEAUTIFY" val="smartTable{23682dd4-5295-4ed5-a45f-06b35f1f9428}"/>
  <p:tag name="TABLE_ENDDRAG_ORIGIN_RECT" val="545*415"/>
  <p:tag name="TABLE_ENDDRAG_RECT" val="29*149*545*415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4654</Words>
  <Application>WPS 演示</Application>
  <PresentationFormat/>
  <Paragraphs>603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Arial</vt:lpstr>
      <vt:lpstr>Times New Roman</vt:lpstr>
      <vt:lpstr>Calibri</vt:lpstr>
      <vt:lpstr>微软雅黑</vt:lpstr>
      <vt:lpstr>Arial Unicode MS</vt:lpstr>
      <vt:lpstr>Office Theme</vt:lpstr>
      <vt:lpstr>1_Office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RiiO Sun (230VAC).cdr</dc:title>
  <dc:creator>zhuwanmeng</dc:creator>
  <cp:lastModifiedBy>清清之秋</cp:lastModifiedBy>
  <cp:revision>2</cp:revision>
  <dcterms:created xsi:type="dcterms:W3CDTF">2023-02-28T07:46:00Z</dcterms:created>
  <dcterms:modified xsi:type="dcterms:W3CDTF">2023-03-09T03:42:08Z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217132BF9C3F4DC38357BDAC78C10F7E</vt:lpwstr>
  </property>
  <property fmtid="{D5CDD505-2E9C-101B-9397-08002B2CF9AE}" pid="3" name="KSOProductBuildVer">
    <vt:lpwstr>2052-11.1.0.13703</vt:lpwstr>
  </property>
</Properties>
</file>