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  <p:sldId id="260" r:id="rId5"/>
  </p:sldIdLst>
  <p:sldSz cx="7559040" cy="10259060"/>
  <p:notesSz cx="6858000" cy="9144000"/>
  <p:custDataLst>
    <p:tags r:id="rId9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743256" y="1367894"/>
            <a:ext cx="6075504" cy="38451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466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743256" y="5326170"/>
            <a:ext cx="6075504" cy="220263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1865" spc="200">
                <a:uFillTx/>
              </a:defRPr>
            </a:lvl1pPr>
            <a:lvl2pPr marL="354965" indent="0" algn="ctr">
              <a:buNone/>
              <a:defRPr sz="1555"/>
            </a:lvl2pPr>
            <a:lvl3pPr marL="710565" indent="0" algn="ctr">
              <a:buNone/>
              <a:defRPr sz="1400"/>
            </a:lvl3pPr>
            <a:lvl4pPr marL="1065530" indent="0" algn="ctr">
              <a:buNone/>
              <a:defRPr sz="1245"/>
            </a:lvl4pPr>
            <a:lvl5pPr marL="1421130" indent="0" algn="ctr">
              <a:buNone/>
              <a:defRPr sz="1245"/>
            </a:lvl5pPr>
            <a:lvl6pPr marL="1776095" indent="0" algn="ctr">
              <a:buNone/>
              <a:defRPr sz="1245"/>
            </a:lvl6pPr>
            <a:lvl7pPr marL="2131060" indent="0" algn="ctr">
              <a:buNone/>
              <a:defRPr sz="1245"/>
            </a:lvl7pPr>
            <a:lvl8pPr marL="2486660" indent="0" algn="ctr">
              <a:buNone/>
              <a:defRPr sz="1245"/>
            </a:lvl8pPr>
            <a:lvl9pPr marL="2841625" indent="0" algn="ctr">
              <a:buNone/>
              <a:defRPr sz="1245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79440" y="9446008"/>
            <a:ext cx="1674000" cy="473916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551920" y="9446008"/>
            <a:ext cx="2455200" cy="473916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5504112" y="9446008"/>
            <a:ext cx="1674000" cy="473916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jpeg"/><Relationship Id="rId8" Type="http://schemas.openxmlformats.org/officeDocument/2006/relationships/tags" Target="../tags/tag10.xml"/><Relationship Id="rId7" Type="http://schemas.openxmlformats.org/officeDocument/2006/relationships/image" Target="../media/image5.jpeg"/><Relationship Id="rId6" Type="http://schemas.openxmlformats.org/officeDocument/2006/relationships/tags" Target="../tags/tag9.xml"/><Relationship Id="rId5" Type="http://schemas.openxmlformats.org/officeDocument/2006/relationships/image" Target="../media/image4.jpeg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7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tags" Target="../tags/tag11.xml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6"/>
          <p:cNvSpPr/>
          <p:nvPr/>
        </p:nvSpPr>
        <p:spPr>
          <a:xfrm>
            <a:off x="227396" y="3288346"/>
            <a:ext cx="7104248" cy="4986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" name="图片 1" descr="a63534dde7e6385b8e7a790f0563f2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17145"/>
            <a:ext cx="7549515" cy="1021143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072" y="1274064"/>
            <a:ext cx="880872" cy="174650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4856" y="1228344"/>
            <a:ext cx="2276856" cy="1834896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4986528" y="7050024"/>
            <a:ext cx="1655064" cy="1036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Current-Voltage Curve (LR4-72HPH-440M)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43712" y="7050024"/>
            <a:ext cx="1645920" cy="1036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Current-Voltage Curve (LR4-72HPH-440M)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2855976" y="7053072"/>
            <a:ext cx="1612392" cy="9753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Power-Voltage Curve (LR4-72HPH-440M)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660648" y="612648"/>
            <a:ext cx="3352800" cy="265176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 algn="r"/>
            <a:r>
              <a:rPr lang="en-US" sz="2300">
                <a:solidFill>
                  <a:schemeClr val="bg1"/>
                </a:solidFill>
                <a:latin typeface="Arial" panose="020B0604020202020204"/>
              </a:rPr>
              <a:t>LR4-72HPH </a:t>
            </a:r>
            <a:r>
              <a:rPr lang="en-US" sz="2500" b="1">
                <a:solidFill>
                  <a:schemeClr val="bg1"/>
                </a:solidFill>
                <a:latin typeface="Arial" panose="020B0604020202020204"/>
              </a:rPr>
              <a:t>425~455M</a:t>
            </a:r>
            <a:endParaRPr lang="en-US" sz="2500" b="1">
              <a:solidFill>
                <a:schemeClr val="bg1"/>
              </a:solidFill>
              <a:latin typeface="Arial" panose="020B0604020202020204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5483352" y="923544"/>
            <a:ext cx="1069848" cy="13716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Operating Parameters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97408" y="929640"/>
            <a:ext cx="621792" cy="13716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Design (mm)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901440" y="935736"/>
            <a:ext cx="1136904" cy="118872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Mechanical Parameters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907536" y="1213104"/>
            <a:ext cx="1304544" cy="1795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Cell Orientation: 144(6x24)</a:t>
            </a:r>
            <a:endParaRPr lang="en-US" sz="550">
              <a:latin typeface="Arial" panose="020B0604020202020204"/>
            </a:endParaRPr>
          </a:p>
          <a:p>
            <a:pPr indent="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Junction Bc»</a:t>
            </a:r>
            <a:r>
              <a:rPr lang="zh-TW" sz="550">
                <a:latin typeface="Arial" panose="020B0604020202020204"/>
                <a:ea typeface="Arial" panose="020B0604020202020204"/>
              </a:rPr>
              <a:t>(: </a:t>
            </a:r>
            <a:r>
              <a:rPr lang="en-US" sz="550">
                <a:latin typeface="Arial" panose="020B0604020202020204"/>
              </a:rPr>
              <a:t>IP68, three diodes</a:t>
            </a:r>
            <a:endParaRPr lang="en-US" sz="550">
              <a:latin typeface="Arial" panose="020B0604020202020204"/>
            </a:endParaRPr>
          </a:p>
          <a:p>
            <a:pPr marL="446405" indent="-482600" algn="just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Output Cable: 4mm</a:t>
            </a:r>
            <a:r>
              <a:rPr lang="en-US" sz="550" baseline="30000">
                <a:latin typeface="Arial" panose="020B0604020202020204"/>
              </a:rPr>
              <a:t>2</a:t>
            </a:r>
            <a:r>
              <a:rPr lang="en-US" sz="550">
                <a:latin typeface="Arial" panose="020B0604020202020204"/>
              </a:rPr>
              <a:t>,300mm in length, length can be customized</a:t>
            </a:r>
            <a:endParaRPr lang="en-US" sz="550">
              <a:latin typeface="Arial" panose="020B0604020202020204"/>
            </a:endParaRPr>
          </a:p>
          <a:p>
            <a:pPr indent="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Glass: Single glass</a:t>
            </a:r>
            <a:endParaRPr lang="en-US" sz="550">
              <a:latin typeface="Arial" panose="020B0604020202020204"/>
            </a:endParaRPr>
          </a:p>
          <a:p>
            <a:pPr indent="21590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3.2mm coated tempered glass Frame: Anodized aluminum alloy frame Weight: 23.5kg</a:t>
            </a:r>
            <a:endParaRPr lang="en-US" sz="550">
              <a:latin typeface="Arial" panose="020B0604020202020204"/>
            </a:endParaRPr>
          </a:p>
          <a:p>
            <a:pPr indent="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Dimension: 2094x1038x35mm</a:t>
            </a:r>
            <a:endParaRPr lang="en-US" sz="550">
              <a:latin typeface="Arial" panose="020B0604020202020204"/>
            </a:endParaRPr>
          </a:p>
          <a:p>
            <a:pPr indent="0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Packaging: 30pcs per pallet</a:t>
            </a:r>
            <a:endParaRPr lang="en-US" sz="550">
              <a:latin typeface="Arial" panose="020B0604020202020204"/>
            </a:endParaRPr>
          </a:p>
          <a:p>
            <a:pPr indent="0" algn="ctr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150pcsper20</a:t>
            </a:r>
            <a:r>
              <a:rPr lang="en-US" sz="550" baseline="30000">
                <a:latin typeface="Arial" panose="020B0604020202020204"/>
              </a:rPr>
              <a:t>/</a:t>
            </a:r>
            <a:r>
              <a:rPr lang="en-US" sz="550">
                <a:latin typeface="Arial" panose="020B0604020202020204"/>
              </a:rPr>
              <a:t>GP</a:t>
            </a:r>
            <a:endParaRPr lang="en-US" sz="550">
              <a:latin typeface="Arial" panose="020B0604020202020204"/>
            </a:endParaRPr>
          </a:p>
          <a:p>
            <a:pPr indent="0" algn="ctr">
              <a:lnSpc>
                <a:spcPct val="190000"/>
              </a:lnSpc>
            </a:pPr>
            <a:r>
              <a:rPr lang="en-US" sz="550">
                <a:latin typeface="Arial" panose="020B0604020202020204"/>
              </a:rPr>
              <a:t>660pcsper40'HC</a:t>
            </a:r>
            <a:endParaRPr lang="en-US" sz="550">
              <a:latin typeface="Arial" panose="020B0604020202020204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480304" y="1207008"/>
            <a:ext cx="1481328" cy="11917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Operational Temperature: -40 C ~+85C</a:t>
            </a:r>
            <a:endParaRPr lang="en-US" sz="5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Power Output Tolerance: 0~+5 W</a:t>
            </a:r>
            <a:endParaRPr lang="en-US" sz="5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Voc and Isc Tolerance: </a:t>
            </a:r>
            <a:r>
              <a:rPr lang="zh-CN" sz="550">
                <a:latin typeface="Arial" panose="020B0604020202020204"/>
                <a:ea typeface="Arial" panose="020B0604020202020204"/>
              </a:rPr>
              <a:t>±3%</a:t>
            </a:r>
            <a:endParaRPr lang="zh-CN" sz="550">
              <a:latin typeface="Arial" panose="020B0604020202020204"/>
              <a:ea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Maximum System Voltage: DC1500V(IEC/UL)</a:t>
            </a:r>
            <a:endParaRPr lang="en-US" sz="5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Maximum Series Fuse Rating: 20A</a:t>
            </a:r>
            <a:endParaRPr lang="en-US" sz="5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Nominal Operating Cell Temperature: 45+2 C</a:t>
            </a:r>
            <a:endParaRPr lang="en-US" sz="550">
              <a:latin typeface="Arial" panose="020B0604020202020204"/>
            </a:endParaRPr>
          </a:p>
          <a:p>
            <a:pPr indent="0">
              <a:spcAft>
                <a:spcPts val="350"/>
              </a:spcAft>
            </a:pPr>
            <a:r>
              <a:rPr lang="en-US" sz="550">
                <a:latin typeface="Arial" panose="020B0604020202020204"/>
              </a:rPr>
              <a:t>Safety Oass: Class II</a:t>
            </a:r>
            <a:endParaRPr lang="en-US" sz="550">
              <a:latin typeface="Arial" panose="020B0604020202020204"/>
            </a:endParaRPr>
          </a:p>
          <a:p>
            <a:pPr indent="0"/>
            <a:r>
              <a:rPr lang="en-US" sz="550">
                <a:latin typeface="Arial" panose="020B0604020202020204"/>
              </a:rPr>
              <a:t>Fire Rating: ULtype lor2</a:t>
            </a:r>
            <a:endParaRPr lang="en-US" sz="550">
              <a:latin typeface="Arial" panose="020B0604020202020204"/>
            </a:endParaRPr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533400" y="3182112"/>
          <a:ext cx="6498336" cy="1969008"/>
        </p:xfrm>
        <a:graphic>
          <a:graphicData uri="http://schemas.openxmlformats.org/drawingml/2006/table">
            <a:tbl>
              <a:tblPr/>
              <a:tblGrid>
                <a:gridCol w="1652016"/>
                <a:gridCol w="542544"/>
                <a:gridCol w="271272"/>
                <a:gridCol w="402336"/>
                <a:gridCol w="268224"/>
                <a:gridCol w="402336"/>
                <a:gridCol w="313944"/>
                <a:gridCol w="222504"/>
                <a:gridCol w="399288"/>
                <a:gridCol w="268224"/>
                <a:gridCol w="402336"/>
                <a:gridCol w="268224"/>
                <a:gridCol w="399288"/>
                <a:gridCol w="405384"/>
                <a:gridCol w="280416"/>
              </a:tblGrid>
              <a:tr h="207264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750" b="1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Electrical Characteristics</a:t>
                      </a:r>
                      <a:endParaRPr lang="en-US" sz="750" b="1">
                        <a:solidFill>
                          <a:srgbClr val="FFFFFF"/>
                        </a:solidFill>
                        <a:latin typeface="Arial" panose="020B0604020202020204"/>
                      </a:endParaRPr>
                    </a:p>
                  </a:txBody>
                  <a:tcPr marL="0" marR="0" marT="0" marB="0" anchor="ctr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ang="5400000" scaled="0"/>
                    </a:gradFill>
                  </a:tcPr>
                </a:tc>
                <a:tc gridSpan="14">
                  <a:txBody>
                    <a:bodyPr>
                      <a:spAutoFit/>
                    </a:bodyPr>
                    <a:p>
                      <a:pPr marR="52705" indent="0" algn="r"/>
                      <a:r>
                        <a:rPr lang="en-US" sz="550">
                          <a:solidFill>
                            <a:srgbClr val="FFFFFF"/>
                          </a:solidFill>
                          <a:latin typeface="Arial" panose="020B0604020202020204"/>
                        </a:rPr>
                        <a:t>Test uncertainty for Pmax: </a:t>
                      </a:r>
                      <a:r>
                        <a:rPr lang="zh-CN" sz="550">
                          <a:solidFill>
                            <a:srgbClr val="FFFFFF"/>
                          </a:solidFill>
                          <a:latin typeface="Arial" panose="020B0604020202020204"/>
                          <a:ea typeface="Arial" panose="020B0604020202020204"/>
                        </a:rPr>
                        <a:t>±3%</a:t>
                      </a:r>
                      <a:endParaRPr lang="zh-CN" sz="550">
                        <a:solidFill>
                          <a:srgbClr val="FFFFFF"/>
                        </a:solidFill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ctr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ang="5400000" scaled="0"/>
                    </a:gra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19812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Model Number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gridSpan="2">
                  <a:txBody>
                    <a:bodyPr>
                      <a:spAutoFit/>
                    </a:bodyPr>
                    <a:p>
                      <a:pPr indent="152400"/>
                      <a:r>
                        <a:rPr lang="en-US" sz="550">
                          <a:latin typeface="Arial" panose="020B0604020202020204"/>
                        </a:rPr>
                        <a:t>LR4-72HPH-425M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LR4-72HPH-430M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gridSpan="4"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LR4-72HPH-435M LR4-72HPH-440M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LR4-72 H PH-445 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LR4-72HPH-450M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LR4-72H PH-455M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</a:tr>
              <a:tr h="192024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Testing Condition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STC i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STC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STC i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STC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STC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STC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STC i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NOCT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Maximum Power (Pmax/W)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425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317.4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430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321.1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435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324.9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440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328.6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445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332.3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450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336.1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455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339.8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Open Circuit Voltage (Voc/V)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48.3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45.3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48.5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45.5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48.7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45.7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48.9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45.8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49.1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46.0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49.3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46.2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49.5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46.4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Short Circuit Current (Isc/A)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11.23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9.08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11.31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9.15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11.39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9.21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11.46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9.27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11.53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9.33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11.60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9.38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11.66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9.43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Voltage at Maximum Power (Vmp/V)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40.5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37.7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40.7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37.9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40.9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38.1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just"/>
                      <a:r>
                        <a:rPr lang="en-US" sz="550">
                          <a:latin typeface="Arial" panose="020B0604020202020204"/>
                        </a:rPr>
                        <a:t>41.1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38.3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41.3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38.5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41.5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38.6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41.7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38.8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Current at Maximum Power (Imp/A)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90500"/>
                      <a:r>
                        <a:rPr lang="en-US" sz="550">
                          <a:latin typeface="Arial" panose="020B0604020202020204"/>
                        </a:rPr>
                        <a:t>10.50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8.42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10.57 !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8.47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10.64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8.53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10.71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8.59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10.78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8.64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10.85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139700"/>
                      <a:r>
                        <a:rPr lang="en-US" sz="550">
                          <a:latin typeface="Arial" panose="020B0604020202020204"/>
                        </a:rPr>
                        <a:t>8.70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10.92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8.75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</a:tr>
              <a:tr h="195072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Module Efficiencyf%)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368300"/>
                      <a:r>
                        <a:rPr lang="en-US" sz="550">
                          <a:latin typeface="Arial" panose="020B0604020202020204"/>
                        </a:rPr>
                        <a:t>19.6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28600"/>
                      <a:r>
                        <a:rPr lang="en-US" sz="550">
                          <a:latin typeface="Arial" panose="020B0604020202020204"/>
                        </a:rPr>
                        <a:t>19.8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41300"/>
                      <a:r>
                        <a:rPr lang="en-US" sz="550">
                          <a:latin typeface="Arial" panose="020B0604020202020204"/>
                        </a:rPr>
                        <a:t>20.0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 gridSpan="2">
                  <a:txBody>
                    <a:bodyPr>
                      <a:spAutoFit/>
                    </a:bodyPr>
                    <a:p>
                      <a:pPr marR="217805" indent="0" algn="r"/>
                      <a:r>
                        <a:rPr lang="en-US" sz="550">
                          <a:latin typeface="Arial" panose="020B0604020202020204"/>
                        </a:rPr>
                        <a:t>20.2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 hMerge="1"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550">
                          <a:latin typeface="Arial" panose="020B0604020202020204"/>
                        </a:rPr>
                        <a:t>20.5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marR="205105" indent="0" algn="r"/>
                      <a:r>
                        <a:rPr lang="en-US" sz="550">
                          <a:latin typeface="Arial" panose="020B0604020202020204"/>
                        </a:rPr>
                        <a:t>20.7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r"/>
                      <a:r>
                        <a:rPr lang="en-US" sz="550">
                          <a:latin typeface="Arial" panose="020B0604020202020204"/>
                        </a:rPr>
                        <a:t>20.9</a:t>
                      </a:r>
                      <a:endParaRPr lang="en-US" sz="55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endParaRPr sz="1000"/>
                    </a:p>
                  </a:txBody>
                  <a:tcPr marL="0" marR="0" marT="0" marB="0"/>
                </a:tc>
              </a:tr>
              <a:tr h="201168">
                <a:tc gridSpan="15">
                  <a:txBody>
                    <a:bodyPr>
                      <a:spAutoFit/>
                    </a:bodyPr>
                    <a:p>
                      <a:pPr indent="0"/>
                      <a:r>
                        <a:rPr lang="en-US" sz="650">
                          <a:latin typeface="Arial" panose="020B0604020202020204"/>
                        </a:rPr>
                        <a:t>STC (Standard Testing Conditions): Irradiance 1000W/m</a:t>
                      </a:r>
                      <a:r>
                        <a:rPr lang="en-US" sz="65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50" baseline="-25000">
                          <a:latin typeface="Arial" panose="020B0604020202020204"/>
                        </a:rPr>
                        <a:t>z</a:t>
                      </a:r>
                      <a:r>
                        <a:rPr lang="en-US" sz="650">
                          <a:latin typeface="Arial" panose="020B0604020202020204"/>
                        </a:rPr>
                        <a:t> Cell Temperature 25C, Spectra at AM 1.5</a:t>
                      </a:r>
                      <a:endParaRPr lang="en-US" sz="650">
                        <a:latin typeface="Arial" panose="020B0604020202020204"/>
                      </a:endParaRPr>
                    </a:p>
                  </a:txBody>
                  <a:tcPr marL="0" marR="0" marT="0" marB="0" anchor="ctr">
                    <a:solidFill>
                      <a:srgbClr val="E2DAE0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</a:tbl>
          </a:graphicData>
        </a:graphic>
      </p:graphicFrame>
      <p:sp>
        <p:nvSpPr>
          <p:cNvPr id="41" name="矩形 40"/>
          <p:cNvSpPr/>
          <p:nvPr/>
        </p:nvSpPr>
        <p:spPr>
          <a:xfrm>
            <a:off x="615696" y="5184648"/>
            <a:ext cx="4910328" cy="13106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NOCT (Nominal Operating Cell Temperature)</a:t>
            </a:r>
            <a:r>
              <a:rPr lang="en-US" sz="750">
                <a:latin typeface="宋体" panose="02010600030101010101" pitchFamily="2" charset="-122"/>
              </a:rPr>
              <a:t>：</a:t>
            </a:r>
            <a:r>
              <a:rPr lang="en-US" sz="650">
                <a:latin typeface="Arial" panose="020B0604020202020204"/>
              </a:rPr>
              <a:t> Irradiance 800W/m</a:t>
            </a:r>
            <a:r>
              <a:rPr lang="en-US" sz="650" baseline="30000">
                <a:latin typeface="Arial" panose="020B0604020202020204"/>
              </a:rPr>
              <a:t>2</a:t>
            </a:r>
            <a:r>
              <a:rPr lang="en-US" sz="650">
                <a:latin typeface="Arial" panose="020B0604020202020204"/>
              </a:rPr>
              <a:t>, Ambient Temperature 20C, Spectra at AM 1.5, Wind at lm/S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380232" y="5586984"/>
            <a:ext cx="972312" cy="13716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Mechanical Loading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94360" y="5593080"/>
            <a:ext cx="1277112" cy="137160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Temperature Ratings (STC)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304288" y="5858256"/>
            <a:ext cx="478536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+0.048%/C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03504" y="5867400"/>
            <a:ext cx="1237488" cy="1219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Temperature Coefficient of Isc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304288" y="6086856"/>
            <a:ext cx="46024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-0.270%/C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03504" y="6096000"/>
            <a:ext cx="1277112" cy="1219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Temperature Coefficient of Voc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304288" y="6315456"/>
            <a:ext cx="460248" cy="12496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>
                <a:latin typeface="Arial" panose="020B0604020202020204"/>
              </a:rPr>
              <a:t>-0.350%/C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03504" y="6324600"/>
            <a:ext cx="1353312" cy="12192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50" b="1">
                <a:latin typeface="Arial" panose="020B0604020202020204"/>
              </a:rPr>
              <a:t>Temperature Coefficient of Pmax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383280" y="5858256"/>
            <a:ext cx="1426464" cy="5638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700"/>
              </a:spcAft>
            </a:pPr>
            <a:r>
              <a:rPr lang="en-US" sz="650" b="1">
                <a:latin typeface="Arial" panose="020B0604020202020204"/>
              </a:rPr>
              <a:t>Front Side Maximum Static Loading</a:t>
            </a:r>
            <a:endParaRPr lang="en-US" sz="650" b="1">
              <a:latin typeface="Arial" panose="020B0604020202020204"/>
            </a:endParaRPr>
          </a:p>
          <a:p>
            <a:pPr indent="0">
              <a:spcAft>
                <a:spcPts val="700"/>
              </a:spcAft>
            </a:pPr>
            <a:r>
              <a:rPr lang="en-US" sz="650" b="1">
                <a:latin typeface="Arial" panose="020B0604020202020204"/>
              </a:rPr>
              <a:t>Rear Side Maximum Static Loading</a:t>
            </a:r>
            <a:endParaRPr lang="en-US" sz="650" b="1">
              <a:latin typeface="Arial" panose="020B0604020202020204"/>
            </a:endParaRPr>
          </a:p>
          <a:p>
            <a:pPr indent="0"/>
            <a:r>
              <a:rPr lang="en-US" sz="650" b="1">
                <a:latin typeface="Arial" panose="020B0604020202020204"/>
              </a:rPr>
              <a:t>Hailstone Test</a:t>
            </a:r>
            <a:endParaRPr lang="en-US" sz="650" b="1">
              <a:latin typeface="Arial" panose="020B0604020202020204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254752" y="5861304"/>
            <a:ext cx="1517904" cy="5760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700"/>
              </a:spcAft>
            </a:pPr>
            <a:r>
              <a:rPr lang="en-US" sz="650">
                <a:latin typeface="Arial" panose="020B0604020202020204"/>
              </a:rPr>
              <a:t>5400Pa</a:t>
            </a:r>
            <a:endParaRPr lang="en-US" sz="650">
              <a:latin typeface="Arial" panose="020B0604020202020204"/>
            </a:endParaRPr>
          </a:p>
          <a:p>
            <a:pPr indent="0">
              <a:spcAft>
                <a:spcPts val="700"/>
              </a:spcAft>
            </a:pPr>
            <a:r>
              <a:rPr lang="en-US" sz="650">
                <a:latin typeface="Arial" panose="020B0604020202020204"/>
              </a:rPr>
              <a:t>2400Pa</a:t>
            </a:r>
            <a:endParaRPr lang="en-US" sz="650">
              <a:latin typeface="Arial" panose="020B0604020202020204"/>
            </a:endParaRPr>
          </a:p>
          <a:p>
            <a:pPr indent="0"/>
            <a:r>
              <a:rPr lang="en-US" sz="650">
                <a:latin typeface="Arial" panose="020B0604020202020204"/>
              </a:rPr>
              <a:t>25mm Hailstone at the speed of 23m/s</a:t>
            </a:r>
            <a:endParaRPr lang="en-US" sz="650">
              <a:latin typeface="Arial" panose="020B0604020202020204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609600" y="6754368"/>
            <a:ext cx="460248" cy="115824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/>
            <a:r>
              <a:rPr lang="en-US" sz="750" b="1">
                <a:solidFill>
                  <a:srgbClr val="FFFFFF"/>
                </a:solidFill>
                <a:latin typeface="Arial" panose="020B0604020202020204"/>
              </a:rPr>
              <a:t>l-V Curve</a:t>
            </a:r>
            <a:endParaRPr lang="en-US" sz="750" b="1">
              <a:solidFill>
                <a:srgbClr val="FFFFFF"/>
              </a:solidFill>
              <a:latin typeface="Arial" panose="020B0604020202020204"/>
            </a:endParaRPr>
          </a:p>
        </p:txBody>
      </p:sp>
      <p:pic>
        <p:nvPicPr>
          <p:cNvPr id="58" name="IM 7"/>
          <p:cNvPicPr/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51205" y="7218045"/>
            <a:ext cx="1638300" cy="1181100"/>
          </a:xfrm>
          <a:prstGeom prst="rect">
            <a:avLst/>
          </a:prstGeom>
        </p:spPr>
      </p:pic>
      <p:pic>
        <p:nvPicPr>
          <p:cNvPr id="59" name="IM 8"/>
          <p:cNvPicPr/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782253" y="7278370"/>
            <a:ext cx="1688465" cy="1186180"/>
          </a:xfrm>
          <a:prstGeom prst="rect">
            <a:avLst/>
          </a:prstGeom>
        </p:spPr>
      </p:pic>
      <p:pic>
        <p:nvPicPr>
          <p:cNvPr id="60" name="IM 9"/>
          <p:cNvPicPr/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931410" y="7278053"/>
            <a:ext cx="1670050" cy="1167765"/>
          </a:xfrm>
          <a:prstGeom prst="rect">
            <a:avLst/>
          </a:prstGeom>
        </p:spPr>
      </p:pic>
      <p:pic>
        <p:nvPicPr>
          <p:cNvPr id="2" name="图片 1" descr="e884384278016faeb00f4f73bb943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9522460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5019" y="2268673"/>
            <a:ext cx="3025647" cy="150825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089" y="1820768"/>
            <a:ext cx="2372071" cy="181904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975" y="3717510"/>
            <a:ext cx="2614306" cy="21252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2491" y="5842776"/>
            <a:ext cx="2088702" cy="7769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16462" y="385642"/>
            <a:ext cx="891241" cy="28336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2300" b="1">
                <a:latin typeface="Arial" panose="020B0604020202020204"/>
              </a:rPr>
              <a:t>Hi-MO</a:t>
            </a:r>
            <a:endParaRPr lang="en-US" sz="2300" b="1">
              <a:latin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57978" y="422206"/>
            <a:ext cx="319932" cy="228523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txBody>
          <a:bodyPr wrap="none" lIns="0" tIns="0" rIns="0" bIns="0">
            <a:noAutofit/>
          </a:bodyPr>
          <a:p>
            <a:pPr indent="0" algn="just"/>
            <a:r>
              <a:rPr lang="en-US" sz="1600" b="1">
                <a:solidFill>
                  <a:srgbClr val="FFFFFF"/>
                </a:solidFill>
                <a:latin typeface="Arial" panose="020B0604020202020204"/>
              </a:rPr>
              <a:t>5m</a:t>
            </a:r>
            <a:endParaRPr lang="en-US" sz="16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43041" y="449629"/>
            <a:ext cx="2458910" cy="2148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b="1">
                <a:latin typeface="Arial" panose="020B0604020202020204"/>
              </a:rPr>
              <a:t>LR5-72HPH 525~550M</a:t>
            </a:r>
            <a:endParaRPr lang="en-US" b="1">
              <a:latin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2421" y="984373"/>
            <a:ext cx="6234240" cy="479899"/>
          </a:xfrm>
          <a:prstGeom prst="rect">
            <a:avLst/>
          </a:prstGeom>
          <a:solidFill>
            <a:srgbClr val="231F20"/>
          </a:solidFill>
        </p:spPr>
        <p:txBody>
          <a:bodyPr lIns="0" tIns="0" rIns="0" bIns="0">
            <a:noAutofit/>
          </a:bodyPr>
          <a:p>
            <a:pPr indent="0"/>
            <a:r>
              <a:rPr lang="en-US" sz="1400" b="1">
                <a:solidFill>
                  <a:srgbClr val="FFFFFF"/>
                </a:solidFill>
                <a:latin typeface="Arial" panose="020B0604020202020204"/>
              </a:rPr>
              <a:t>21.5%</a:t>
            </a:r>
            <a:endParaRPr lang="en-US" sz="1400" b="1">
              <a:solidFill>
                <a:srgbClr val="FFFFFF"/>
              </a:solidFill>
              <a:latin typeface="Arial" panose="020B0604020202020204"/>
            </a:endParaRPr>
          </a:p>
          <a:p>
            <a:pPr indent="0" algn="ctr">
              <a:lnSpc>
                <a:spcPct val="120000"/>
              </a:lnSpc>
            </a:pPr>
            <a:r>
              <a:rPr lang="en-US" sz="600">
                <a:solidFill>
                  <a:srgbClr val="FFFFFF"/>
                </a:solidFill>
                <a:latin typeface="Arial" panose="020B0604020202020204"/>
              </a:rPr>
              <a:t>MAX MODULE EFFICIENCY</a:t>
            </a:r>
            <a:endParaRPr lang="en-US" sz="6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67119" y="984373"/>
            <a:ext cx="653576" cy="393060"/>
          </a:xfrm>
          <a:prstGeom prst="rect">
            <a:avLst/>
          </a:prstGeom>
          <a:solidFill>
            <a:srgbClr val="231F20"/>
          </a:solidFill>
        </p:spPr>
        <p:txBody>
          <a:bodyPr lIns="0" tIns="0" rIns="0" bIns="0">
            <a:noAutofit/>
          </a:bodyPr>
          <a:p>
            <a:pPr indent="0" algn="just"/>
            <a:r>
              <a:rPr lang="en-US" sz="1400" b="1">
                <a:solidFill>
                  <a:srgbClr val="FFFFFF"/>
                </a:solidFill>
                <a:latin typeface="Arial" panose="020B0604020202020204"/>
              </a:rPr>
              <a:t>0-+5W</a:t>
            </a:r>
            <a:endParaRPr lang="en-US" sz="1400" b="1">
              <a:solidFill>
                <a:srgbClr val="FFFFFF"/>
              </a:solidFill>
              <a:latin typeface="Arial" panose="020B0604020202020204"/>
            </a:endParaRPr>
          </a:p>
          <a:p>
            <a:pPr indent="0" algn="ctr">
              <a:lnSpc>
                <a:spcPct val="120000"/>
              </a:lnSpc>
            </a:pPr>
            <a:r>
              <a:rPr lang="en-US" sz="600">
                <a:solidFill>
                  <a:srgbClr val="FFFFFF"/>
                </a:solidFill>
                <a:latin typeface="Arial" panose="020B0604020202020204"/>
              </a:rPr>
              <a:t>POWER TOLERANCE</a:t>
            </a:r>
            <a:endParaRPr lang="en-US" sz="6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53789" y="984373"/>
            <a:ext cx="927804" cy="393060"/>
          </a:xfrm>
          <a:prstGeom prst="rect">
            <a:avLst/>
          </a:prstGeom>
          <a:solidFill>
            <a:srgbClr val="231F20"/>
          </a:solidFill>
        </p:spPr>
        <p:txBody>
          <a:bodyPr lIns="0" tIns="0" rIns="0" bIns="0">
            <a:noAutofit/>
          </a:bodyPr>
          <a:p>
            <a:pPr indent="0" algn="ctr"/>
            <a:r>
              <a:rPr lang="zh-CN" sz="1400" b="1">
                <a:solidFill>
                  <a:srgbClr val="FFFFFF"/>
                </a:solidFill>
                <a:latin typeface="Arial" panose="020B0604020202020204"/>
                <a:ea typeface="Arial" panose="020B0604020202020204"/>
              </a:rPr>
              <a:t>&lt;2%</a:t>
            </a:r>
            <a:endParaRPr lang="zh-CN" sz="1400" b="1">
              <a:solidFill>
                <a:srgbClr val="FFFFFF"/>
              </a:solidFill>
              <a:latin typeface="Arial" panose="020B0604020202020204"/>
              <a:ea typeface="Arial" panose="020B0604020202020204"/>
            </a:endParaRPr>
          </a:p>
          <a:p>
            <a:pPr indent="0" algn="ctr">
              <a:lnSpc>
                <a:spcPct val="120000"/>
              </a:lnSpc>
            </a:pPr>
            <a:r>
              <a:rPr lang="en-US" sz="600">
                <a:solidFill>
                  <a:srgbClr val="FFFFFF"/>
                </a:solidFill>
                <a:latin typeface="Arial" panose="020B0604020202020204"/>
              </a:rPr>
              <a:t>FIRST YEAR POWER DEGRADATION</a:t>
            </a:r>
            <a:endParaRPr lang="en-US" sz="6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11217" y="984373"/>
            <a:ext cx="607872" cy="187389"/>
          </a:xfrm>
          <a:prstGeom prst="rect">
            <a:avLst/>
          </a:prstGeom>
          <a:solidFill>
            <a:srgbClr val="231F20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1400" b="1">
                <a:solidFill>
                  <a:srgbClr val="FFFFFF"/>
                </a:solidFill>
                <a:latin typeface="Arial" panose="020B0604020202020204"/>
              </a:rPr>
              <a:t>0.55%</a:t>
            </a:r>
            <a:endParaRPr lang="en-US" sz="14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770633" y="1167191"/>
            <a:ext cx="429624" cy="105121"/>
          </a:xfrm>
          <a:prstGeom prst="rect">
            <a:avLst/>
          </a:prstGeom>
          <a:solidFill>
            <a:srgbClr val="231F20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00">
                <a:solidFill>
                  <a:srgbClr val="FFFFFF"/>
                </a:solidFill>
                <a:latin typeface="Arial" panose="020B0604020202020204"/>
              </a:rPr>
              <a:t>YEAR 2-25</a:t>
            </a:r>
            <a:endParaRPr lang="en-US" sz="6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514687" y="1267742"/>
            <a:ext cx="927804" cy="109691"/>
          </a:xfrm>
          <a:prstGeom prst="rect">
            <a:avLst/>
          </a:prstGeom>
          <a:solidFill>
            <a:srgbClr val="231F20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600">
                <a:solidFill>
                  <a:srgbClr val="FFFFFF"/>
                </a:solidFill>
                <a:latin typeface="Arial" panose="020B0604020202020204"/>
              </a:rPr>
              <a:t>POWER DEGRAD/VTION</a:t>
            </a:r>
            <a:endParaRPr lang="en-US" sz="6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945242" y="1002655"/>
            <a:ext cx="1846468" cy="388489"/>
          </a:xfrm>
          <a:prstGeom prst="rect">
            <a:avLst/>
          </a:prstGeom>
          <a:solidFill>
            <a:srgbClr val="231F20"/>
          </a:solidFill>
        </p:spPr>
        <p:txBody>
          <a:bodyPr lIns="0" tIns="0" rIns="0" bIns="0">
            <a:noAutofit/>
          </a:bodyPr>
          <a:p>
            <a:pPr indent="0"/>
            <a:r>
              <a:rPr lang="en-US" sz="1400" b="1">
                <a:solidFill>
                  <a:srgbClr val="FFFFFF"/>
                </a:solidFill>
                <a:latin typeface="Arial" panose="020B0604020202020204"/>
              </a:rPr>
              <a:t>HALF-CELL</a:t>
            </a:r>
            <a:endParaRPr lang="en-US" sz="1400" b="1">
              <a:solidFill>
                <a:srgbClr val="FFFFFF"/>
              </a:solidFill>
              <a:latin typeface="Arial" panose="020B0604020202020204"/>
            </a:endParaRPr>
          </a:p>
          <a:p>
            <a:pPr indent="0"/>
            <a:r>
              <a:rPr lang="en-US" sz="1000" b="1">
                <a:solidFill>
                  <a:srgbClr val="FFFFFF"/>
                </a:solidFill>
                <a:latin typeface="Arial" panose="020B0604020202020204"/>
              </a:rPr>
              <a:t>Lower operating temperature</a:t>
            </a:r>
            <a:endParaRPr lang="en-US" sz="1000" b="1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21033" y="1683654"/>
            <a:ext cx="941516" cy="13711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00" b="1">
                <a:latin typeface="Arial" panose="020B0604020202020204"/>
              </a:rPr>
              <a:t>Additional Value</a:t>
            </a:r>
            <a:endParaRPr lang="en-US" sz="900" b="1">
              <a:latin typeface="Arial" panose="020B06040202020202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44986" y="2040150"/>
            <a:ext cx="996361" cy="12797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700">
                <a:latin typeface="Arial" panose="020B0604020202020204"/>
              </a:rPr>
              <a:t>25-Year Power Warranty</a:t>
            </a:r>
            <a:endParaRPr lang="en-US" sz="700">
              <a:latin typeface="Arial" panose="020B0604020202020204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66738" y="4092289"/>
            <a:ext cx="1311723" cy="13711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00" b="1">
                <a:latin typeface="Arial" panose="020B0604020202020204"/>
              </a:rPr>
              <a:t>Mechanical Parameters</a:t>
            </a:r>
            <a:endParaRPr lang="en-US" sz="900" b="1">
              <a:latin typeface="Arial" panose="020B0604020202020204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/>
        </p:nvGraphicFramePr>
        <p:xfrm>
          <a:off x="521033" y="4270537"/>
          <a:ext cx="3098165" cy="1356995"/>
        </p:xfrm>
        <a:graphic>
          <a:graphicData uri="http://schemas.openxmlformats.org/drawingml/2006/table">
            <a:tbl>
              <a:tblPr/>
              <a:tblGrid>
                <a:gridCol w="694055"/>
                <a:gridCol w="2404110"/>
              </a:tblGrid>
              <a:tr h="1231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Cell Orientation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144(6X24)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113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Junction Box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marL="700405" indent="0"/>
                      <a:r>
                        <a:rPr lang="en-US" sz="600">
                          <a:latin typeface="Arial" panose="020B0604020202020204"/>
                        </a:rPr>
                        <a:t>IP68, three diodes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31115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Output Cable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>
                      <a:spAutoFit/>
                    </a:bodyPr>
                    <a:p>
                      <a:pPr indent="0" algn="ctr">
                        <a:lnSpc>
                          <a:spcPct val="141000"/>
                        </a:lnSpc>
                      </a:pPr>
                      <a:r>
                        <a:rPr lang="en-US" sz="600">
                          <a:latin typeface="Arial" panose="020B0604020202020204"/>
                        </a:rPr>
                        <a:t>4mm</a:t>
                      </a:r>
                      <a:r>
                        <a:rPr lang="en-US" sz="600" baseline="30000">
                          <a:latin typeface="Arial" panose="020B0604020202020204"/>
                        </a:rPr>
                        <a:t>2</a:t>
                      </a:r>
                      <a:r>
                        <a:rPr lang="en-US" sz="600">
                          <a:latin typeface="Arial" panose="020B0604020202020204"/>
                        </a:rPr>
                        <a:t>, positive 400 </a:t>
                      </a:r>
                      <a:r>
                        <a:rPr lang="zh-TW" sz="600">
                          <a:latin typeface="Arial" panose="020B0604020202020204"/>
                          <a:ea typeface="Arial" panose="020B0604020202020204"/>
                        </a:rPr>
                        <a:t>/ </a:t>
                      </a:r>
                      <a:r>
                        <a:rPr lang="en-US" sz="600">
                          <a:latin typeface="Arial" panose="020B0604020202020204"/>
                        </a:rPr>
                        <a:t>negative 200mm length can be customized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4986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Glass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Single glass, 3.2mm coated tempered glass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Frame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482600"/>
                      <a:r>
                        <a:rPr lang="en-US" sz="600">
                          <a:latin typeface="Arial" panose="020B0604020202020204"/>
                        </a:rPr>
                        <a:t>Anodized aluminum a Hoy fra me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Weight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27,2kg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049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Dimension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marL="649605" indent="0"/>
                      <a:r>
                        <a:rPr lang="en-US" sz="600">
                          <a:latin typeface="Arial" panose="020B0604020202020204"/>
                        </a:rPr>
                        <a:t>2256 X1133 X 35mm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6002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Packaging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31pcs per pallet/ 155pcs per20* GP/620pcs per40* HC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0" name="矩形 19"/>
          <p:cNvSpPr/>
          <p:nvPr/>
        </p:nvSpPr>
        <p:spPr>
          <a:xfrm>
            <a:off x="566738" y="5929615"/>
            <a:ext cx="3798056" cy="13711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00" b="1">
                <a:latin typeface="Arial" panose="020B0604020202020204"/>
              </a:rPr>
              <a:t>Electrical Characteristics </a:t>
            </a:r>
            <a:r>
              <a:rPr lang="en-US" sz="900" b="1" cap="small">
                <a:latin typeface="Arial" panose="020B0604020202020204"/>
              </a:rPr>
              <a:t>stc</a:t>
            </a:r>
            <a:r>
              <a:rPr lang="en-US" sz="1100" b="1" cap="small">
                <a:latin typeface="宋体" panose="02010600030101010101" pitchFamily="2" charset="-122"/>
              </a:rPr>
              <a:t>：</a:t>
            </a:r>
            <a:r>
              <a:rPr lang="en-US" sz="900" b="1" cap="small">
                <a:latin typeface="Arial" panose="020B0604020202020204"/>
              </a:rPr>
              <a:t>ami5 iooow</a:t>
            </a:r>
            <a:r>
              <a:rPr lang="zh-CN" sz="900" b="1" cap="small">
                <a:latin typeface="Arial" panose="020B0604020202020204"/>
                <a:ea typeface="Arial" panose="020B0604020202020204"/>
              </a:rPr>
              <a:t>/</a:t>
            </a:r>
            <a:r>
              <a:rPr lang="zh-CN" sz="700" cap="small">
                <a:latin typeface="宋体" panose="02010600030101010101" pitchFamily="2" charset="-122"/>
                <a:ea typeface="宋体" panose="02010600030101010101" pitchFamily="2" charset="-122"/>
              </a:rPr>
              <a:t>肝</a:t>
            </a:r>
            <a:r>
              <a:rPr lang="zh-CN" sz="500">
                <a:latin typeface="Arial" panose="020B0604020202020204"/>
                <a:ea typeface="Arial" panose="020B0604020202020204"/>
              </a:rPr>
              <a:t> 25°</a:t>
            </a:r>
            <a:r>
              <a:rPr lang="zh-CN" sz="400">
                <a:latin typeface="MingLiU"/>
                <a:ea typeface="MingLiU"/>
              </a:rPr>
              <a:t>。   </a:t>
            </a:r>
            <a:r>
              <a:rPr lang="en-US" sz="500">
                <a:latin typeface="Arial" panose="020B0604020202020204"/>
              </a:rPr>
              <a:t>~festuncertaimyfo</a:t>
            </a:r>
            <a:r>
              <a:rPr lang="en-US" sz="400">
                <a:latin typeface="MingLiU"/>
              </a:rPr>
              <a:t>「</a:t>
            </a:r>
            <a:r>
              <a:rPr lang="en-US" sz="500">
                <a:latin typeface="Arial" panose="020B0604020202020204"/>
              </a:rPr>
              <a:t>Pma</a:t>
            </a:r>
            <a:r>
              <a:rPr lang="en-US" sz="600">
                <a:latin typeface="宋体" panose="02010600030101010101" pitchFamily="2" charset="-122"/>
              </a:rPr>
              <a:t>)</a:t>
            </a:r>
            <a:r>
              <a:rPr lang="en-US" sz="500">
                <a:latin typeface="Arial" panose="020B0604020202020204"/>
              </a:rPr>
              <a:t>c </a:t>
            </a:r>
            <a:r>
              <a:rPr lang="zh-TW" sz="400">
                <a:latin typeface="MingLiU"/>
                <a:ea typeface="MingLiU"/>
              </a:rPr>
              <a:t>土 </a:t>
            </a:r>
            <a:r>
              <a:rPr lang="zh-CN" sz="500">
                <a:latin typeface="Arial" panose="020B0604020202020204"/>
                <a:ea typeface="Arial" panose="020B0604020202020204"/>
              </a:rPr>
              <a:t>3%</a:t>
            </a:r>
            <a:endParaRPr lang="zh-CN" sz="500">
              <a:latin typeface="Arial" panose="020B0604020202020204"/>
              <a:ea typeface="Arial" panose="020B0604020202020204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521033" y="6107863"/>
          <a:ext cx="6517005" cy="1201420"/>
        </p:xfrm>
        <a:graphic>
          <a:graphicData uri="http://schemas.openxmlformats.org/drawingml/2006/table">
            <a:tbl>
              <a:tblPr/>
              <a:tblGrid>
                <a:gridCol w="1617980"/>
                <a:gridCol w="754380"/>
                <a:gridCol w="762635"/>
                <a:gridCol w="763905"/>
                <a:gridCol w="767080"/>
                <a:gridCol w="763905"/>
                <a:gridCol w="1087120"/>
              </a:tblGrid>
              <a:tr h="1231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Power Class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700">
                          <a:latin typeface="Arial" panose="020B0604020202020204"/>
                        </a:rPr>
                        <a:t>525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>
                          <a:latin typeface="Arial" panose="020B0604020202020204"/>
                        </a:rPr>
                        <a:t>530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>
                          <a:latin typeface="Arial" panose="020B0604020202020204"/>
                        </a:rPr>
                        <a:t>535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>
                          <a:latin typeface="Arial" panose="020B0604020202020204"/>
                        </a:rPr>
                        <a:t>540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700">
                          <a:latin typeface="Arial" panose="020B0604020202020204"/>
                        </a:rPr>
                        <a:t>545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700">
                          <a:latin typeface="Arial" panose="020B0604020202020204"/>
                        </a:rPr>
                        <a:t>550</a:t>
                      </a:r>
                      <a:endParaRPr lang="en-US" sz="7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778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Maximum Power (Pmax/W)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525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530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535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540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545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550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7843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Open Circuit Voltage (Voc/V)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49.05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49.20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49.35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4950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49.65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49.80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7843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Short Circuit Current (Isc/A)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13.65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13.71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13.78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13.85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13.92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13.98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Voltage at Maximum Power (Vmp/V)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41.20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4135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41.50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41.65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41.80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41.95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7780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Current at Maximum Power (Im p/A)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12.75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12.82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12.90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66700"/>
                      <a:r>
                        <a:rPr lang="en-US" sz="600">
                          <a:latin typeface="Arial" panose="020B0604020202020204"/>
                        </a:rPr>
                        <a:t>12.97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13.04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13.12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8288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Module Efficiency(%)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20.5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20.7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20.9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21.1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213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79400"/>
                      <a:r>
                        <a:rPr lang="en-US" sz="600">
                          <a:latin typeface="Arial" panose="020B0604020202020204"/>
                        </a:rPr>
                        <a:t>21.5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2" name="矩形 21"/>
          <p:cNvSpPr/>
          <p:nvPr/>
        </p:nvSpPr>
        <p:spPr>
          <a:xfrm>
            <a:off x="562167" y="7515566"/>
            <a:ext cx="1247737" cy="1553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00" b="1">
                <a:latin typeface="Arial" panose="020B0604020202020204"/>
              </a:rPr>
              <a:t>Operating Parameters</a:t>
            </a:r>
            <a:endParaRPr lang="en-US" sz="900" b="1">
              <a:latin typeface="Arial" panose="020B0604020202020204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521033" y="7698385"/>
          <a:ext cx="3098165" cy="1192530"/>
        </p:xfrm>
        <a:graphic>
          <a:graphicData uri="http://schemas.openxmlformats.org/drawingml/2006/table">
            <a:tbl>
              <a:tblPr/>
              <a:tblGrid>
                <a:gridCol w="1590040"/>
                <a:gridCol w="1508125"/>
              </a:tblGrid>
              <a:tr h="11874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Operational Temperature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-40</a:t>
                      </a:r>
                      <a:r>
                        <a:rPr lang="en-US" sz="600" baseline="30000">
                          <a:latin typeface="Arial" panose="020B0604020202020204"/>
                        </a:rPr>
                        <a:t>&lt;,</a:t>
                      </a:r>
                      <a:r>
                        <a:rPr lang="en-US" sz="600">
                          <a:latin typeface="Arial" panose="020B0604020202020204"/>
                        </a:rPr>
                        <a:t>C-+85°C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113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Powe r O utpu t Tolerance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55600"/>
                      <a:r>
                        <a:rPr lang="en-US" sz="600">
                          <a:latin typeface="Arial" panose="020B0604020202020204"/>
                        </a:rPr>
                        <a:t>0-+5W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Voc and 1 sc Tolerance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406400"/>
                      <a:r>
                        <a:rPr lang="zh-CN" sz="600">
                          <a:latin typeface="Arial" panose="020B0604020202020204"/>
                          <a:ea typeface="Arial" panose="020B0604020202020204"/>
                        </a:rPr>
                        <a:t>±3%</a:t>
                      </a:r>
                      <a:endParaRPr lang="zh-CN" sz="600"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049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Maximum System Voltage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177800"/>
                      <a:r>
                        <a:rPr lang="en-US" sz="600">
                          <a:latin typeface="Arial" panose="020B0604020202020204"/>
                        </a:rPr>
                        <a:t>DC1500V (IEC/UL)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Maximum Series Fuse Rating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431800"/>
                      <a:r>
                        <a:rPr lang="en-US" sz="600">
                          <a:latin typeface="Arial" panose="020B0604020202020204"/>
                        </a:rPr>
                        <a:t>25A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Nominal Operating Cell Temperature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355600"/>
                      <a:r>
                        <a:rPr lang="en-US" sz="600">
                          <a:latin typeface="Arial" panose="020B0604020202020204"/>
                        </a:rPr>
                        <a:t>45±2</a:t>
                      </a:r>
                      <a:r>
                        <a:rPr lang="en-US" sz="600" baseline="30000">
                          <a:latin typeface="Arial" panose="020B0604020202020204"/>
                        </a:rPr>
                        <a:t>8</a:t>
                      </a:r>
                      <a:r>
                        <a:rPr lang="en-US" sz="600">
                          <a:latin typeface="Arial" panose="020B0604020202020204"/>
                        </a:rPr>
                        <a:t>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049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Protection Class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355600"/>
                      <a:r>
                        <a:rPr lang="en-US" sz="600">
                          <a:latin typeface="Arial" panose="020B0604020202020204"/>
                        </a:rPr>
                        <a:t>Class II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Fire Rating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254000"/>
                      <a:r>
                        <a:rPr lang="en-US" sz="600">
                          <a:latin typeface="Arial" panose="020B0604020202020204"/>
                        </a:rPr>
                        <a:t>ULtype lor2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4" name="矩形 23"/>
          <p:cNvSpPr/>
          <p:nvPr/>
        </p:nvSpPr>
        <p:spPr>
          <a:xfrm>
            <a:off x="3884895" y="7515566"/>
            <a:ext cx="1119764" cy="1553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p>
            <a:pPr indent="0"/>
            <a:r>
              <a:rPr lang="en-US" sz="900" b="1">
                <a:latin typeface="Arial" panose="020B0604020202020204"/>
              </a:rPr>
              <a:t>Mechanical Loading</a:t>
            </a:r>
            <a:endParaRPr lang="en-US" sz="900" b="1">
              <a:latin typeface="Arial" panose="020B0604020202020204"/>
            </a:endParaRPr>
          </a:p>
        </p:txBody>
      </p:sp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3830049" y="7698385"/>
          <a:ext cx="3190240" cy="1178560"/>
        </p:xfrm>
        <a:graphic>
          <a:graphicData uri="http://schemas.openxmlformats.org/drawingml/2006/table">
            <a:tbl>
              <a:tblPr/>
              <a:tblGrid>
                <a:gridCol w="1595120"/>
                <a:gridCol w="1595120"/>
              </a:tblGrid>
              <a:tr h="12319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Front Side Maximum Static Loading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5400Pa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15557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Rear Side Maximum Static Loading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2400Pa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49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HailstoneTest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25mm Hailstone at the speed of 23m^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/>
                </a:tc>
              </a:tr>
              <a:tr h="292735">
                <a:tc gridSpan="2">
                  <a:txBody>
                    <a:bodyPr>
                      <a:spAutoFit/>
                    </a:bodyPr>
                    <a:p>
                      <a:pPr indent="0"/>
                      <a:r>
                        <a:rPr lang="en-US" sz="900" b="1">
                          <a:latin typeface="Arial" panose="020B0604020202020204"/>
                        </a:rPr>
                        <a:t>Temperature Ratings (STC)</a:t>
                      </a:r>
                      <a:endParaRPr lang="en-US" sz="900" b="1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 hMerge="1">
                  <a:tcPr marL="0" marR="0" marT="0" marB="0"/>
                </a:tc>
              </a:tr>
              <a:tr h="15049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Temperature Coefficient of Isc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W.04a%/°C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59385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Temperatu re Coefficient of Voc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-0.270%/</a:t>
                      </a:r>
                      <a:r>
                        <a:rPr lang="en-US" sz="600" baseline="30000">
                          <a:latin typeface="Arial" panose="020B0604020202020204"/>
                        </a:rPr>
                        <a:t>fl</a:t>
                      </a:r>
                      <a:r>
                        <a:rPr lang="en-US" sz="600">
                          <a:latin typeface="Arial" panose="020B0604020202020204"/>
                        </a:rPr>
                        <a:t>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  <a:tr h="142240">
                <a:tc>
                  <a:txBody>
                    <a:bodyPr>
                      <a:spAutoFit/>
                    </a:bodyPr>
                    <a:p>
                      <a:pPr indent="0"/>
                      <a:r>
                        <a:rPr lang="en-US" sz="600">
                          <a:latin typeface="Arial" panose="020B0604020202020204"/>
                        </a:rPr>
                        <a:t>Temperature Coefficient of Pmax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  <a:tc>
                  <a:txBody>
                    <a:bodyPr>
                      <a:spAutoFit/>
                    </a:bodyPr>
                    <a:p>
                      <a:pPr indent="0" algn="ctr"/>
                      <a:r>
                        <a:rPr lang="en-US" sz="600">
                          <a:latin typeface="Arial" panose="020B0604020202020204"/>
                        </a:rPr>
                        <a:t>-0.350%/°C</a:t>
                      </a:r>
                      <a:endParaRPr lang="en-US" sz="600">
                        <a:latin typeface="Arial" panose="020B0604020202020204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26" name="图片 25" descr="e884384278016faeb00f4f73bb943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450070"/>
            <a:ext cx="7559040" cy="6280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TABLE_BEAUTIFY" val="smartTable{f9c08a0a-28c9-4387-99b5-184b7709f88e}"/>
</p:tagLst>
</file>

<file path=ppt/tags/tag12.xml><?xml version="1.0" encoding="utf-8"?>
<p:tagLst xmlns:p="http://schemas.openxmlformats.org/presentationml/2006/main">
  <p:tag name="KSO_WPP_MARK_KEY" val="5300f05c-b050-4127-a4b5-680555b96aaf"/>
  <p:tag name="COMMONDATA" val="eyJoZGlkIjoiOWU1ZWJmY2Q4ZjdjZjAyM2IyYzE2OTE3YTI2NDliZmIifQ==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TABLE_BEAUTIFY" val="smartTable{b14fafc9-667b-44b5-b450-65d2a0c144cd}"/>
</p:tagLst>
</file>

<file path=ppt/tags/tag8.xml><?xml version="1.0" encoding="utf-8"?>
<p:tagLst xmlns:p="http://schemas.openxmlformats.org/presentationml/2006/main">
  <p:tag name="KSO_WM_BEAUTIFY_FLAG" val=""/>
  <p:tag name="KSO_WM_UNIT_PLACING_PICTURE_USER_VIEWPORT" val="{&quot;height&quot;:1860,&quot;width&quot;:2580}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5399</Words>
  <Application>WPS 演示</Application>
  <PresentationFormat/>
  <Paragraphs>575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Arial</vt:lpstr>
      <vt:lpstr>MingLiU</vt:lpstr>
      <vt:lpstr>Segoe Print</vt:lpstr>
      <vt:lpstr>微软雅黑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LY-T-TDD-059-100  LR4-72HPH 425-455M（35-35&amp;25框-双认证）-V11</dc:title>
  <dc:creator/>
  <cp:lastModifiedBy>清清之秋</cp:lastModifiedBy>
  <cp:revision>6</cp:revision>
  <dcterms:created xsi:type="dcterms:W3CDTF">2023-02-28T08:56:00Z</dcterms:created>
  <dcterms:modified xsi:type="dcterms:W3CDTF">2023-03-13T02:50:02Z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5F2045491B50463C80B08E5786C136ED</vt:lpwstr>
  </property>
  <property fmtid="{D5CDD505-2E9C-101B-9397-08002B2CF9AE}" pid="3" name="KSOProductBuildVer">
    <vt:lpwstr>2052-11.1.0.13703</vt:lpwstr>
  </property>
</Properties>
</file>