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7" r:id="rId3"/>
    <p:sldId id="260" r:id="rId4"/>
  </p:sldIdLst>
  <p:sldSz cx="6858000" cy="9903460" type="A4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0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5D78"/>
    <a:srgbClr val="FFFFFF"/>
    <a:srgbClr val="60A744"/>
    <a:srgbClr val="262626"/>
    <a:srgbClr val="53A9CE"/>
    <a:srgbClr val="34AE82"/>
    <a:srgbClr val="459E8E"/>
    <a:srgbClr val="D9D9D9"/>
    <a:srgbClr val="DCDCDC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3120"/>
        <p:guide pos="20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65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60461" y="1143000"/>
            <a:ext cx="2137079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74325" y="1320480"/>
            <a:ext cx="5512050" cy="3711901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5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74325" y="5141554"/>
            <a:ext cx="5512050" cy="2126285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spc="200">
                <a:uFillTx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342225" y="1117729"/>
            <a:ext cx="6172200" cy="791768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74325" y="3587131"/>
            <a:ext cx="5512050" cy="1471243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45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674325" y="5141554"/>
            <a:ext cx="5512050" cy="681035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18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878587"/>
            <a:ext cx="6170175" cy="1018953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42225" y="2152278"/>
            <a:ext cx="6170175" cy="6872735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119825" y="5557453"/>
            <a:ext cx="4369950" cy="1107332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33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119825" y="6664785"/>
            <a:ext cx="4369950" cy="1252896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878587"/>
            <a:ext cx="6170175" cy="1018953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342225" y="2167875"/>
            <a:ext cx="2911950" cy="6857138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606525" y="2167875"/>
            <a:ext cx="2911950" cy="6857138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878587"/>
            <a:ext cx="6170175" cy="1018953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42225" y="2063900"/>
            <a:ext cx="3005100" cy="551066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42225" y="2677351"/>
            <a:ext cx="3005100" cy="6347662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3507609" y="2053111"/>
            <a:ext cx="3005100" cy="551066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3507609" y="2677351"/>
            <a:ext cx="3005100" cy="6347662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878587"/>
            <a:ext cx="6170175" cy="1018953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342186" y="2245733"/>
            <a:ext cx="2943582" cy="6654669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3572100" y="2245856"/>
            <a:ext cx="2940300" cy="6654388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5757075" y="1320480"/>
            <a:ext cx="587250" cy="726264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1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514350" y="1320480"/>
            <a:ext cx="5157675" cy="7262640"/>
          </a:xfrm>
        </p:spPr>
        <p:txBody>
          <a:bodyPr vert="eaVert" lIns="46800" tIns="46800" rIns="46800" bIns="46800"/>
          <a:lstStyle>
            <a:lvl1pPr marL="171450" indent="-171450">
              <a:spcAft>
                <a:spcPts val="1000"/>
              </a:spcAft>
              <a:defRPr spc="300"/>
            </a:lvl1pPr>
            <a:lvl2pPr marL="514350" indent="-171450">
              <a:defRPr spc="300"/>
            </a:lvl2pPr>
            <a:lvl3pPr marL="857250" indent="-171450">
              <a:defRPr spc="300"/>
            </a:lvl3pPr>
            <a:lvl4pPr marL="1200150" indent="-171450">
              <a:defRPr spc="300"/>
            </a:lvl4pPr>
            <a:lvl5pPr marL="1543050" indent="-17145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342225" y="878587"/>
            <a:ext cx="6170175" cy="1018953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342225" y="2152278"/>
            <a:ext cx="6170175" cy="687273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344250" y="9118590"/>
            <a:ext cx="1518750" cy="457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2315250" y="9118590"/>
            <a:ext cx="2227500" cy="457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4993650" y="9118590"/>
            <a:ext cx="1518750" cy="457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3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207135" algn="l"/>
          <a:tab pos="1207135" algn="l"/>
          <a:tab pos="1207135" algn="l"/>
          <a:tab pos="1207135" algn="l"/>
        </a:tabLst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1" Type="http://schemas.openxmlformats.org/officeDocument/2006/relationships/tags" Target="../tags/tag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6"/>
          <p:cNvSpPr/>
          <p:nvPr/>
        </p:nvSpPr>
        <p:spPr>
          <a:xfrm>
            <a:off x="0" y="3174365"/>
            <a:ext cx="6858000" cy="481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图片 8" descr="逆变器SUN 8 10 12 K-SG04LP3封面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6858000" cy="990346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table 45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35724" y="947234"/>
          <a:ext cx="5862320" cy="7625080"/>
        </p:xfrm>
        <a:graphic>
          <a:graphicData uri="http://schemas.openxmlformats.org/drawingml/2006/table">
            <a:tbl>
              <a:tblPr/>
              <a:tblGrid>
                <a:gridCol w="1668145"/>
                <a:gridCol w="845820"/>
                <a:gridCol w="836295"/>
                <a:gridCol w="836295"/>
                <a:gridCol w="836295"/>
                <a:gridCol w="839470"/>
              </a:tblGrid>
              <a:tr h="2762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635" dirty="0"/>
                    </a:p>
                    <a:p>
                      <a:pPr marL="43180" algn="l" rtl="0" eaLnBrk="0">
                        <a:lnSpc>
                          <a:spcPct val="79000"/>
                        </a:lnSpc>
                        <a:spcBef>
                          <a:spcPts val="0"/>
                        </a:spcBef>
                      </a:pPr>
                      <a:r>
                        <a:rPr sz="725" b="1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Mode</a:t>
                      </a:r>
                      <a:r>
                        <a:rPr sz="725" b="1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l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2333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365" dirty="0"/>
                    </a:p>
                    <a:p>
                      <a:pPr marL="340360" algn="l" rtl="0" eaLnBrk="0">
                        <a:lnSpc>
                          <a:spcPts val="485"/>
                        </a:lnSpc>
                        <a:spcBef>
                          <a:spcPts val="5"/>
                        </a:spcBef>
                      </a:pPr>
                      <a:r>
                        <a:rPr sz="63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SUN-5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K</a:t>
                      </a:r>
                      <a:endParaRPr lang="en-US" altLang="en-US" sz="635" dirty="0"/>
                    </a:p>
                    <a:p>
                      <a:pPr marL="243840" algn="l" rtl="0" eaLnBrk="0">
                        <a:lnSpc>
                          <a:spcPts val="1000"/>
                        </a:lnSpc>
                      </a:pPr>
                      <a:r>
                        <a:rPr sz="63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-SG04L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</a:t>
                      </a:r>
                      <a:r>
                        <a:rPr sz="63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3-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EU</a:t>
                      </a:r>
                      <a:endParaRPr lang="en-US" altLang="en-US" sz="63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2333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365" dirty="0"/>
                    </a:p>
                    <a:p>
                      <a:pPr marL="327660" algn="l" rtl="0" eaLnBrk="0">
                        <a:lnSpc>
                          <a:spcPts val="485"/>
                        </a:lnSpc>
                        <a:spcBef>
                          <a:spcPts val="5"/>
                        </a:spcBef>
                      </a:pPr>
                      <a:r>
                        <a:rPr sz="63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SUN-6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K</a:t>
                      </a:r>
                      <a:endParaRPr lang="en-US" altLang="en-US" sz="635" dirty="0"/>
                    </a:p>
                    <a:p>
                      <a:pPr marL="231140" algn="l" rtl="0" eaLnBrk="0">
                        <a:lnSpc>
                          <a:spcPts val="1000"/>
                        </a:lnSpc>
                      </a:pPr>
                      <a:r>
                        <a:rPr sz="63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-SG04L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</a:t>
                      </a:r>
                      <a:r>
                        <a:rPr sz="63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3-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EU</a:t>
                      </a:r>
                      <a:endParaRPr lang="en-US" altLang="en-US" sz="63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2333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365" dirty="0"/>
                    </a:p>
                    <a:p>
                      <a:pPr marL="330200" algn="l" rtl="0" eaLnBrk="0">
                        <a:lnSpc>
                          <a:spcPts val="485"/>
                        </a:lnSpc>
                        <a:spcBef>
                          <a:spcPts val="5"/>
                        </a:spcBef>
                      </a:pPr>
                      <a:r>
                        <a:rPr sz="63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SUN-8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K</a:t>
                      </a:r>
                      <a:endParaRPr lang="en-US" altLang="en-US" sz="635" dirty="0"/>
                    </a:p>
                    <a:p>
                      <a:pPr marL="233680" algn="l" rtl="0" eaLnBrk="0">
                        <a:lnSpc>
                          <a:spcPts val="1000"/>
                        </a:lnSpc>
                      </a:pPr>
                      <a:r>
                        <a:rPr sz="63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-SG04L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</a:t>
                      </a:r>
                      <a:r>
                        <a:rPr sz="63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3-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EU</a:t>
                      </a:r>
                      <a:endParaRPr lang="en-US" altLang="en-US" sz="63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2333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365" dirty="0"/>
                    </a:p>
                    <a:p>
                      <a:pPr marL="321945" algn="l" rtl="0" eaLnBrk="0">
                        <a:lnSpc>
                          <a:spcPts val="485"/>
                        </a:lnSpc>
                        <a:spcBef>
                          <a:spcPts val="5"/>
                        </a:spcBef>
                      </a:pPr>
                      <a:r>
                        <a:rPr sz="63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SU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N</a:t>
                      </a:r>
                      <a:r>
                        <a:rPr sz="63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-10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K</a:t>
                      </a:r>
                      <a:endParaRPr lang="en-US" altLang="en-US" sz="635" dirty="0"/>
                    </a:p>
                    <a:p>
                      <a:pPr marL="247015" algn="l" rtl="0" eaLnBrk="0">
                        <a:lnSpc>
                          <a:spcPts val="1000"/>
                        </a:lnSpc>
                      </a:pPr>
                      <a:r>
                        <a:rPr sz="63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-SG04L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</a:t>
                      </a:r>
                      <a:r>
                        <a:rPr sz="63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3-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EU</a:t>
                      </a:r>
                      <a:endParaRPr lang="en-US" altLang="en-US" sz="63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2333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365" dirty="0"/>
                    </a:p>
                    <a:p>
                      <a:pPr marL="318135" algn="l" rtl="0" eaLnBrk="0">
                        <a:lnSpc>
                          <a:spcPts val="485"/>
                        </a:lnSpc>
                        <a:spcBef>
                          <a:spcPts val="5"/>
                        </a:spcBef>
                      </a:pPr>
                      <a:r>
                        <a:rPr sz="63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SU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N</a:t>
                      </a:r>
                      <a:r>
                        <a:rPr sz="63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-12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K</a:t>
                      </a:r>
                      <a:endParaRPr lang="en-US" altLang="en-US" sz="635" dirty="0"/>
                    </a:p>
                    <a:p>
                      <a:pPr marL="243205" algn="l" rtl="0" eaLnBrk="0">
                        <a:lnSpc>
                          <a:spcPts val="1000"/>
                        </a:lnSpc>
                      </a:pPr>
                      <a:r>
                        <a:rPr sz="63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-SG04L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</a:t>
                      </a:r>
                      <a:r>
                        <a:rPr sz="63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3-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EU</a:t>
                      </a:r>
                      <a:endParaRPr lang="en-US" altLang="en-US" sz="63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23333"/>
                    </a:solidFill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90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90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180" dirty="0"/>
                    </a:p>
                    <a:p>
                      <a:pPr marL="45720" algn="l" rtl="0" eaLnBrk="0">
                        <a:lnSpc>
                          <a:spcPct val="80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Battery Type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77000"/>
                        </a:lnSpc>
                      </a:pPr>
                      <a:endParaRPr lang="en-US" altLang="en-US" sz="100" dirty="0"/>
                    </a:p>
                    <a:p>
                      <a:pPr marL="1936750" algn="l" rtl="0" eaLnBrk="0">
                        <a:lnSpc>
                          <a:spcPts val="1085"/>
                        </a:lnSpc>
                      </a:pP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Lead</a:t>
                      </a:r>
                      <a:r>
                        <a:rPr sz="725" spc="4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-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acid</a:t>
                      </a:r>
                      <a:r>
                        <a:rPr sz="725" spc="4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or</a:t>
                      </a:r>
                      <a:r>
                        <a:rPr sz="725" spc="4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Li</a:t>
                      </a:r>
                      <a:r>
                        <a:rPr sz="725" spc="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-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lon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1000"/>
                        </a:lnSpc>
                      </a:pPr>
                      <a:endParaRPr lang="en-US" altLang="en-US" sz="100" dirty="0"/>
                    </a:p>
                    <a:p>
                      <a:pPr marL="45720" algn="l" rtl="0" eaLnBrk="0">
                        <a:lnSpc>
                          <a:spcPct val="83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Battery Voltage R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nge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(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V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ts val="1180"/>
                        </a:lnSpc>
                      </a:pPr>
                      <a:endParaRPr lang="en-US" altLang="en-US" sz="815" dirty="0"/>
                    </a:p>
                  </a:txBody>
                  <a:tcPr marL="0" marR="0" marT="0" marB="0" vert="horz">
                    <a:lnL>
                      <a:noFill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ts val="1180"/>
                        </a:lnSpc>
                      </a:pPr>
                      <a:endParaRPr lang="en-US" altLang="en-US" sz="81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</a:pPr>
                      <a:endParaRPr lang="en-US" altLang="en-US" sz="180" dirty="0"/>
                    </a:p>
                    <a:p>
                      <a:pPr marL="333375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40~6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ts val="1180"/>
                        </a:lnSpc>
                      </a:pPr>
                      <a:endParaRPr lang="en-US" altLang="en-US" sz="81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ts val="1180"/>
                        </a:lnSpc>
                      </a:pPr>
                      <a:endParaRPr lang="en-US" altLang="en-US" sz="81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4000"/>
                        </a:lnSpc>
                      </a:pPr>
                      <a:endParaRPr lang="en-US" altLang="en-US" sz="100" dirty="0"/>
                    </a:p>
                    <a:p>
                      <a:pPr marL="43815" algn="l" rtl="0" eaLnBrk="0">
                        <a:lnSpc>
                          <a:spcPct val="82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Max. Chargin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g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Current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(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9000"/>
                        </a:lnSpc>
                      </a:pPr>
                      <a:endParaRPr lang="en-US" altLang="en-US" sz="180" dirty="0"/>
                    </a:p>
                    <a:p>
                      <a:pPr marL="413385" algn="l" rtl="0" eaLnBrk="0">
                        <a:lnSpc>
                          <a:spcPct val="75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12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9000"/>
                        </a:lnSpc>
                      </a:pPr>
                      <a:endParaRPr lang="en-US" altLang="en-US" sz="180" dirty="0"/>
                    </a:p>
                    <a:p>
                      <a:pPr marL="393700" algn="l" rtl="0" eaLnBrk="0">
                        <a:lnSpc>
                          <a:spcPct val="75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15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8000"/>
                        </a:lnSpc>
                      </a:pPr>
                      <a:endParaRPr lang="en-US" altLang="en-US" sz="180" dirty="0"/>
                    </a:p>
                    <a:p>
                      <a:pPr marL="398780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19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9000"/>
                        </a:lnSpc>
                      </a:pPr>
                      <a:endParaRPr lang="en-US" altLang="en-US" sz="180" dirty="0"/>
                    </a:p>
                    <a:p>
                      <a:pPr marL="400050" algn="l" rtl="0" eaLnBrk="0">
                        <a:lnSpc>
                          <a:spcPct val="75000"/>
                        </a:lnSpc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21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9000"/>
                        </a:lnSpc>
                      </a:pPr>
                      <a:endParaRPr lang="en-US" altLang="en-US" sz="180" dirty="0"/>
                    </a:p>
                    <a:p>
                      <a:pPr marL="396240" algn="l" rtl="0" eaLnBrk="0">
                        <a:lnSpc>
                          <a:spcPct val="75000"/>
                        </a:lnSpc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24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5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80" dirty="0"/>
                    </a:p>
                    <a:p>
                      <a:pPr marL="43815" algn="l" rtl="0" eaLnBrk="0">
                        <a:lnSpc>
                          <a:spcPct val="82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Max. Dischargi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ng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Current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(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4000"/>
                        </a:lnSpc>
                      </a:pPr>
                      <a:endParaRPr lang="en-US" altLang="en-US" sz="180" dirty="0"/>
                    </a:p>
                    <a:p>
                      <a:pPr marL="413385" algn="l" rtl="0" eaLnBrk="0">
                        <a:lnSpc>
                          <a:spcPct val="75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12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4000"/>
                        </a:lnSpc>
                      </a:pPr>
                      <a:endParaRPr lang="en-US" altLang="en-US" sz="180" dirty="0"/>
                    </a:p>
                    <a:p>
                      <a:pPr marL="393700" algn="l" rtl="0" eaLnBrk="0">
                        <a:lnSpc>
                          <a:spcPct val="75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15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3000"/>
                        </a:lnSpc>
                      </a:pPr>
                      <a:endParaRPr lang="en-US" altLang="en-US" sz="180" dirty="0"/>
                    </a:p>
                    <a:p>
                      <a:pPr marL="398780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19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4000"/>
                        </a:lnSpc>
                      </a:pPr>
                      <a:endParaRPr lang="en-US" altLang="en-US" sz="180" dirty="0"/>
                    </a:p>
                    <a:p>
                      <a:pPr marL="400050" algn="l" rtl="0" eaLnBrk="0">
                        <a:lnSpc>
                          <a:spcPct val="75000"/>
                        </a:lnSpc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21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4000"/>
                        </a:lnSpc>
                      </a:pPr>
                      <a:endParaRPr lang="en-US" altLang="en-US" sz="180" dirty="0"/>
                    </a:p>
                    <a:p>
                      <a:pPr marL="396240" algn="l" rtl="0" eaLnBrk="0">
                        <a:lnSpc>
                          <a:spcPct val="75000"/>
                        </a:lnSpc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24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9000"/>
                        </a:lnSpc>
                      </a:pPr>
                      <a:endParaRPr lang="en-US" altLang="en-US" sz="100" dirty="0"/>
                    </a:p>
                    <a:p>
                      <a:pPr marL="45720" algn="l" rtl="0" eaLnBrk="0">
                        <a:lnSpc>
                          <a:spcPct val="81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External Temperature S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ensor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</a:pPr>
                      <a:endParaRPr lang="en-US" altLang="en-US" sz="180" dirty="0"/>
                    </a:p>
                    <a:p>
                      <a:pPr marL="2249170" algn="l" rtl="0" eaLnBrk="0">
                        <a:lnSpc>
                          <a:spcPct val="76000"/>
                        </a:lnSpc>
                        <a:spcBef>
                          <a:spcPts val="0"/>
                        </a:spcBef>
                      </a:pPr>
                      <a:r>
                        <a:rPr sz="725" spc="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Ye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s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5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180" dirty="0"/>
                    </a:p>
                    <a:p>
                      <a:pPr marL="41275" algn="l" rtl="0" eaLnBrk="0">
                        <a:lnSpc>
                          <a:spcPct val="82000"/>
                        </a:lnSpc>
                      </a:pP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Charging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Curve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52000"/>
                        </a:lnSpc>
                      </a:pPr>
                      <a:endParaRPr lang="en-US" altLang="en-US" sz="100" dirty="0"/>
                    </a:p>
                    <a:p>
                      <a:pPr marL="1847850" algn="l" rtl="0" eaLnBrk="0">
                        <a:lnSpc>
                          <a:spcPct val="99000"/>
                        </a:lnSpc>
                      </a:pPr>
                      <a:r>
                        <a:rPr sz="725" spc="3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Stages</a:t>
                      </a:r>
                      <a:r>
                        <a:rPr sz="725" spc="3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/</a:t>
                      </a:r>
                      <a:r>
                        <a:rPr sz="725" spc="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Equalization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96000"/>
                        </a:lnSpc>
                      </a:pPr>
                      <a:endParaRPr lang="en-US" altLang="en-US" sz="100" dirty="0"/>
                    </a:p>
                    <a:p>
                      <a:pPr marL="41275" algn="l" rtl="0" eaLnBrk="0">
                        <a:lnSpc>
                          <a:spcPct val="99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Charging Strate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gy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for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Li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-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Ion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Battery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96000"/>
                        </a:lnSpc>
                      </a:pPr>
                      <a:endParaRPr lang="en-US" altLang="en-US" sz="100" dirty="0"/>
                    </a:p>
                    <a:p>
                      <a:pPr marL="1880870" algn="l" rtl="0" eaLnBrk="0">
                        <a:lnSpc>
                          <a:spcPct val="99000"/>
                        </a:lnSpc>
                      </a:pP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Self</a:t>
                      </a:r>
                      <a:r>
                        <a:rPr sz="725" spc="4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-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adaption</a:t>
                      </a:r>
                      <a:r>
                        <a:rPr sz="725" spc="4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to</a:t>
                      </a:r>
                      <a:r>
                        <a:rPr sz="725" spc="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BMS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180" dirty="0"/>
                    </a:p>
                    <a:p>
                      <a:pPr marL="45085" algn="l" rtl="0" eaLnBrk="0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sz="725" b="1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PV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b="1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String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b="1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In</a:t>
                      </a:r>
                      <a:r>
                        <a:rPr sz="725" b="1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put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b="1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Data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ts val="1180"/>
                        </a:lnSpc>
                      </a:pPr>
                      <a:endParaRPr lang="en-US" altLang="en-US" sz="81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</a:tr>
              <a:tr h="13525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</a:pPr>
                      <a:endParaRPr lang="en-US" altLang="en-US" sz="180" dirty="0"/>
                    </a:p>
                    <a:p>
                      <a:pPr marL="43815" algn="l" rtl="0" eaLnBrk="0">
                        <a:lnSpc>
                          <a:spcPct val="79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Max. DC Input Power (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W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180" dirty="0"/>
                    </a:p>
                    <a:p>
                      <a:pPr marL="379730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500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180" dirty="0"/>
                    </a:p>
                    <a:p>
                      <a:pPr marL="384175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78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180" dirty="0"/>
                    </a:p>
                    <a:p>
                      <a:pPr marL="346710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10400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180" dirty="0"/>
                    </a:p>
                    <a:p>
                      <a:pPr marL="354330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13000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180" dirty="0"/>
                    </a:p>
                    <a:p>
                      <a:pPr marL="349885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15600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3000"/>
                        </a:lnSpc>
                      </a:pPr>
                      <a:endParaRPr lang="en-US" altLang="en-US" sz="100" dirty="0"/>
                    </a:p>
                    <a:p>
                      <a:pPr marL="45720" algn="l" rtl="0" eaLnBrk="0">
                        <a:lnSpc>
                          <a:spcPct val="82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Rated PV Input Vol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t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age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(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V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</a:pPr>
                      <a:endParaRPr lang="en-US" altLang="en-US" sz="180" dirty="0"/>
                    </a:p>
                    <a:p>
                      <a:pPr marL="2020570" algn="l" rtl="0" eaLnBrk="0">
                        <a:lnSpc>
                          <a:spcPct val="74000"/>
                        </a:lnSpc>
                      </a:pPr>
                      <a:r>
                        <a:rPr sz="725" spc="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550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(160~800)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85000"/>
                        </a:lnSpc>
                      </a:pPr>
                      <a:endParaRPr lang="en-US" altLang="en-US" sz="100" dirty="0"/>
                    </a:p>
                    <a:p>
                      <a:pPr marL="42545" algn="l" rtl="0" eaLnBrk="0">
                        <a:lnSpc>
                          <a:spcPct val="99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Start-up Vol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tage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(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V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29000"/>
                        </a:lnSpc>
                      </a:pPr>
                      <a:endParaRPr lang="en-US" altLang="en-US" sz="180" dirty="0"/>
                    </a:p>
                    <a:p>
                      <a:pPr marL="2253615" algn="l" rtl="0" eaLnBrk="0">
                        <a:lnSpc>
                          <a:spcPct val="75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16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1000"/>
                        </a:lnSpc>
                      </a:pPr>
                      <a:endParaRPr lang="en-US" altLang="en-US" sz="100" dirty="0"/>
                    </a:p>
                    <a:p>
                      <a:pPr marL="43815" algn="l" rtl="0" eaLnBrk="0">
                        <a:lnSpc>
                          <a:spcPct val="82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MPPT Voltage R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ange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(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V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180" dirty="0"/>
                    </a:p>
                    <a:p>
                      <a:pPr marL="2153285" algn="l" rtl="0" eaLnBrk="0">
                        <a:lnSpc>
                          <a:spcPct val="75000"/>
                        </a:lnSpc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00-650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8000"/>
                        </a:lnSpc>
                      </a:pPr>
                      <a:endParaRPr lang="en-US" altLang="en-US" sz="180" dirty="0"/>
                    </a:p>
                    <a:p>
                      <a:pPr marL="45720" algn="l" rtl="0" eaLnBrk="0">
                        <a:lnSpc>
                          <a:spcPct val="82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Full Load DC Voltage Range (V)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37000"/>
                        </a:lnSpc>
                      </a:pPr>
                      <a:endParaRPr lang="en-US" altLang="en-US" sz="180" dirty="0"/>
                    </a:p>
                    <a:p>
                      <a:pPr marL="2153285" algn="l" rtl="0" eaLnBrk="0">
                        <a:lnSpc>
                          <a:spcPct val="75000"/>
                        </a:lnSpc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50-650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3000"/>
                        </a:lnSpc>
                      </a:pPr>
                      <a:endParaRPr lang="en-US" altLang="en-US" sz="100" dirty="0"/>
                    </a:p>
                    <a:p>
                      <a:pPr marL="45720" algn="l" rtl="0" eaLnBrk="0">
                        <a:lnSpc>
                          <a:spcPct val="79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PV Input Curre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nt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(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44000"/>
                        </a:lnSpc>
                      </a:pPr>
                      <a:endParaRPr lang="en-US" altLang="en-US" sz="180" dirty="0"/>
                    </a:p>
                    <a:p>
                      <a:pPr marL="1290955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3+13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44000"/>
                        </a:lnSpc>
                      </a:pPr>
                      <a:endParaRPr lang="en-US" altLang="en-US" sz="180" dirty="0"/>
                    </a:p>
                    <a:p>
                      <a:pPr marL="792480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26+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13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9000"/>
                        </a:lnSpc>
                      </a:pPr>
                      <a:endParaRPr lang="en-US" altLang="en-US" sz="100" dirty="0"/>
                    </a:p>
                    <a:p>
                      <a:pPr marL="43815" algn="l" rtl="0" eaLnBrk="0">
                        <a:lnSpc>
                          <a:spcPct val="78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Max. PV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I</a:t>
                      </a:r>
                      <a:r>
                        <a:rPr sz="54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SC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(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</a:pPr>
                      <a:endParaRPr lang="en-US" altLang="en-US" sz="180" dirty="0"/>
                    </a:p>
                    <a:p>
                      <a:pPr marL="1290955" algn="l" rtl="0" eaLnBrk="0">
                        <a:lnSpc>
                          <a:spcPct val="74000"/>
                        </a:lnSpc>
                        <a:spcBef>
                          <a:spcPts val="0"/>
                        </a:spcBef>
                      </a:pPr>
                      <a:r>
                        <a:rPr sz="725" spc="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7+17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44000"/>
                        </a:lnSpc>
                      </a:pPr>
                      <a:endParaRPr lang="en-US" altLang="en-US" sz="180" dirty="0"/>
                    </a:p>
                    <a:p>
                      <a:pPr marL="792480" algn="l" rtl="0" eaLnBrk="0">
                        <a:lnSpc>
                          <a:spcPct val="75000"/>
                        </a:lnSpc>
                      </a:pPr>
                      <a:r>
                        <a:rPr sz="725" spc="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34+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17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100" dirty="0"/>
                    </a:p>
                    <a:p>
                      <a:pPr marL="45720" algn="l" rtl="0" eaLnBrk="0">
                        <a:lnSpc>
                          <a:spcPts val="1055"/>
                        </a:lnSpc>
                        <a:spcBef>
                          <a:spcPts val="0"/>
                        </a:spcBef>
                      </a:pPr>
                      <a:r>
                        <a:rPr sz="725" spc="-3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No.of MPP Trac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kers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49000"/>
                        </a:lnSpc>
                      </a:pPr>
                      <a:endParaRPr lang="en-US" altLang="en-US" sz="180" dirty="0"/>
                    </a:p>
                    <a:p>
                      <a:pPr marL="2287270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</a:pPr>
                      <a:endParaRPr lang="en-US" altLang="en-US" sz="100" dirty="0"/>
                    </a:p>
                    <a:p>
                      <a:pPr marL="45720" algn="l" rtl="0" eaLnBrk="0">
                        <a:lnSpc>
                          <a:spcPct val="99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No.of Strings per MPP Track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er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270" dirty="0"/>
                    </a:p>
                    <a:p>
                      <a:pPr marL="1399540" algn="l" rtl="0" eaLnBrk="0">
                        <a:lnSpc>
                          <a:spcPct val="74000"/>
                        </a:lnSpc>
                        <a:spcBef>
                          <a:spcPts val="0"/>
                        </a:spcBef>
                      </a:pP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49000"/>
                        </a:lnSpc>
                      </a:pPr>
                      <a:endParaRPr lang="en-US" altLang="en-US" sz="180" dirty="0"/>
                    </a:p>
                    <a:p>
                      <a:pPr marL="844550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2+</a:t>
                      </a:r>
                      <a:r>
                        <a:rPr sz="725" spc="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</a:pPr>
                      <a:endParaRPr lang="en-US" altLang="en-US" sz="180" dirty="0"/>
                    </a:p>
                    <a:p>
                      <a:pPr marL="40005" algn="l" rtl="0" eaLnBrk="0">
                        <a:lnSpc>
                          <a:spcPct val="79000"/>
                        </a:lnSpc>
                      </a:pPr>
                      <a:r>
                        <a:rPr sz="725" b="1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AC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b="1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Output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b="1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Data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ts val="1180"/>
                        </a:lnSpc>
                      </a:pPr>
                      <a:endParaRPr lang="en-US" altLang="en-US" sz="81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</a:tr>
              <a:tr h="13525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84000"/>
                        </a:lnSpc>
                      </a:pPr>
                      <a:endParaRPr lang="en-US" altLang="en-US" sz="100" dirty="0"/>
                    </a:p>
                    <a:p>
                      <a:pPr marL="45720" algn="l" rtl="0" eaLnBrk="0">
                        <a:lnSpc>
                          <a:spcPct val="99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Rated AC Output and 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U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PS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Power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(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W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7000"/>
                        </a:lnSpc>
                      </a:pPr>
                      <a:endParaRPr lang="en-US" altLang="en-US" sz="180" dirty="0"/>
                    </a:p>
                    <a:p>
                      <a:pPr marL="381000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50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7000"/>
                        </a:lnSpc>
                      </a:pPr>
                      <a:endParaRPr lang="en-US" altLang="en-US" sz="180" dirty="0"/>
                    </a:p>
                    <a:p>
                      <a:pPr marL="360680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000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7000"/>
                        </a:lnSpc>
                      </a:pPr>
                      <a:endParaRPr lang="en-US" altLang="en-US" sz="180" dirty="0"/>
                    </a:p>
                    <a:p>
                      <a:pPr marL="365760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000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7000"/>
                        </a:lnSpc>
                      </a:pPr>
                      <a:endParaRPr lang="en-US" altLang="en-US" sz="180" dirty="0"/>
                    </a:p>
                    <a:p>
                      <a:pPr marL="353695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10000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7000"/>
                        </a:lnSpc>
                      </a:pPr>
                      <a:endParaRPr lang="en-US" altLang="en-US" sz="180" dirty="0"/>
                    </a:p>
                    <a:p>
                      <a:pPr marL="349885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12000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180" dirty="0"/>
                    </a:p>
                    <a:p>
                      <a:pPr marL="43815" algn="l" rtl="0" eaLnBrk="0">
                        <a:lnSpc>
                          <a:spcPct val="79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Max. AC Output Powe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r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(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W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0000"/>
                        </a:lnSpc>
                      </a:pPr>
                      <a:endParaRPr lang="en-US" altLang="en-US" sz="180" dirty="0"/>
                    </a:p>
                    <a:p>
                      <a:pPr marL="381000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55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0000"/>
                        </a:lnSpc>
                      </a:pPr>
                      <a:endParaRPr lang="en-US" altLang="en-US" sz="180" dirty="0"/>
                    </a:p>
                    <a:p>
                      <a:pPr marL="360680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600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0000"/>
                        </a:lnSpc>
                      </a:pPr>
                      <a:endParaRPr lang="en-US" altLang="en-US" sz="180" dirty="0"/>
                    </a:p>
                    <a:p>
                      <a:pPr marL="365760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800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0000"/>
                        </a:lnSpc>
                      </a:pPr>
                      <a:endParaRPr lang="en-US" altLang="en-US" sz="180" dirty="0"/>
                    </a:p>
                    <a:p>
                      <a:pPr marL="353695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11000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0000"/>
                        </a:lnSpc>
                      </a:pPr>
                      <a:endParaRPr lang="en-US" altLang="en-US" sz="180" dirty="0"/>
                    </a:p>
                    <a:p>
                      <a:pPr marL="349885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13200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80" dirty="0"/>
                    </a:p>
                    <a:p>
                      <a:pPr marL="40640" algn="l" rtl="0" eaLnBrk="0">
                        <a:lnSpc>
                          <a:spcPct val="81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AC Output Rat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ed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Current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(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180" dirty="0"/>
                    </a:p>
                    <a:p>
                      <a:pPr marL="344170" algn="l" rtl="0" eaLnBrk="0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7.6/7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.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180" dirty="0"/>
                    </a:p>
                    <a:p>
                      <a:pPr marL="322580" algn="l" rtl="0" eaLnBrk="0">
                        <a:lnSpc>
                          <a:spcPct val="69000"/>
                        </a:lnSpc>
                        <a:spcBef>
                          <a:spcPts val="0"/>
                        </a:spcBef>
                      </a:pPr>
                      <a:r>
                        <a:rPr sz="725" spc="-4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9. 1/8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.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180" dirty="0"/>
                    </a:p>
                    <a:p>
                      <a:pPr marL="282575" algn="l" rtl="0" eaLnBrk="0">
                        <a:lnSpc>
                          <a:spcPct val="69000"/>
                        </a:lnSpc>
                        <a:spcBef>
                          <a:spcPts val="0"/>
                        </a:spcBef>
                      </a:pPr>
                      <a:r>
                        <a:rPr sz="725" spc="-4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12. 1/11</a:t>
                      </a:r>
                      <a:r>
                        <a:rPr sz="725" spc="-3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.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</a:pPr>
                      <a:endParaRPr lang="en-US" altLang="en-US" sz="180" dirty="0"/>
                    </a:p>
                    <a:p>
                      <a:pPr marL="289560" algn="l" rtl="0" eaLnBrk="0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15.2/14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.5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</a:pPr>
                      <a:endParaRPr lang="en-US" altLang="en-US" sz="180" dirty="0"/>
                    </a:p>
                    <a:p>
                      <a:pPr marL="285750" algn="l" rtl="0" eaLnBrk="0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18.2/17.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180" dirty="0"/>
                    </a:p>
                    <a:p>
                      <a:pPr marL="43815" algn="l" rtl="0" eaLnBrk="0">
                        <a:lnSpc>
                          <a:spcPct val="74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Max. AC Current (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</a:pPr>
                      <a:endParaRPr lang="en-US" altLang="en-US" sz="180" dirty="0"/>
                    </a:p>
                    <a:p>
                      <a:pPr marL="296545" algn="l" rtl="0" eaLnBrk="0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11.4/10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.9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1000"/>
                        </a:lnSpc>
                      </a:pPr>
                      <a:endParaRPr lang="en-US" altLang="en-US" sz="180" dirty="0"/>
                    </a:p>
                    <a:p>
                      <a:pPr marL="313690" algn="l" rtl="0" eaLnBrk="0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13.6/1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1000"/>
                        </a:lnSpc>
                      </a:pPr>
                      <a:endParaRPr lang="en-US" altLang="en-US" sz="180" dirty="0"/>
                    </a:p>
                    <a:p>
                      <a:pPr marL="283845" algn="l" rtl="0" eaLnBrk="0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18.2/17.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</a:pPr>
                      <a:endParaRPr lang="en-US" altLang="en-US" sz="180" dirty="0"/>
                    </a:p>
                    <a:p>
                      <a:pPr marL="283845" algn="l" rtl="0" eaLnBrk="0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22.7/21.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3000"/>
                        </a:lnSpc>
                      </a:pPr>
                      <a:endParaRPr lang="en-US" altLang="en-US" sz="180" dirty="0"/>
                    </a:p>
                    <a:p>
                      <a:pPr marL="279400" algn="l" rtl="0" eaLnBrk="0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sz="725" spc="-3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27.3/26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.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1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6000"/>
                        </a:lnSpc>
                      </a:pPr>
                      <a:endParaRPr lang="en-US" altLang="en-US" sz="100" dirty="0"/>
                    </a:p>
                    <a:p>
                      <a:pPr marL="43815" algn="l" rtl="0" eaLnBrk="0">
                        <a:lnSpc>
                          <a:spcPct val="82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Max. Continuous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AC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Passthrough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(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270" dirty="0"/>
                    </a:p>
                    <a:p>
                      <a:pPr marL="2272030" algn="l" rtl="0" eaLnBrk="0">
                        <a:lnSpc>
                          <a:spcPct val="74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93000"/>
                        </a:lnSpc>
                      </a:pPr>
                      <a:endParaRPr lang="en-US" altLang="en-US" sz="100" dirty="0"/>
                    </a:p>
                    <a:p>
                      <a:pPr marL="45720" algn="l" rtl="0" eaLnBrk="0">
                        <a:lnSpc>
                          <a:spcPct val="99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Peak Power (oﬀ g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rid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93000"/>
                        </a:lnSpc>
                      </a:pPr>
                      <a:endParaRPr lang="en-US" altLang="en-US" sz="100" dirty="0"/>
                    </a:p>
                    <a:p>
                      <a:pPr marL="1759585" algn="l" rtl="0" eaLnBrk="0">
                        <a:lnSpc>
                          <a:spcPct val="99000"/>
                        </a:lnSpc>
                      </a:pPr>
                      <a:r>
                        <a:rPr sz="725" spc="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time of rated power, 10 S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5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80" dirty="0"/>
                    </a:p>
                    <a:p>
                      <a:pPr marL="45720" algn="l" rtl="0" eaLnBrk="0">
                        <a:lnSpc>
                          <a:spcPct val="77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Power Fact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o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r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91000"/>
                        </a:lnSpc>
                      </a:pPr>
                      <a:endParaRPr lang="en-US" altLang="en-US" sz="100" dirty="0"/>
                    </a:p>
                    <a:p>
                      <a:pPr marL="1790700" algn="l" rtl="0" eaLnBrk="0">
                        <a:lnSpc>
                          <a:spcPct val="99000"/>
                        </a:lnSpc>
                      </a:pPr>
                      <a:r>
                        <a:rPr sz="725" spc="3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0.8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leading</a:t>
                      </a:r>
                      <a:r>
                        <a:rPr sz="725" spc="3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to</a:t>
                      </a:r>
                      <a:r>
                        <a:rPr sz="725" spc="3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0.8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lagging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" dirty="0"/>
                    </a:p>
                    <a:p>
                      <a:pPr marL="41275" algn="l" rtl="0" eaLnBrk="0">
                        <a:lnSpc>
                          <a:spcPct val="99000"/>
                        </a:lnSpc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Output Frequency and Volt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age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26000"/>
                        </a:lnSpc>
                      </a:pPr>
                      <a:endParaRPr lang="en-US" altLang="en-US" sz="180" dirty="0"/>
                    </a:p>
                    <a:p>
                      <a:pPr marL="1501775" algn="l" rtl="0" eaLnBrk="0">
                        <a:lnSpc>
                          <a:spcPct val="76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50/60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Hz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; 3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L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/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N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/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PE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220/380, 230/400Vac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180" dirty="0"/>
                    </a:p>
                    <a:p>
                      <a:pPr marL="41275" algn="l" rtl="0" eaLnBrk="0">
                        <a:lnSpc>
                          <a:spcPct val="83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Grid T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ype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180" dirty="0"/>
                    </a:p>
                    <a:p>
                      <a:pPr marL="2063750" algn="l" rtl="0" eaLnBrk="0">
                        <a:lnSpc>
                          <a:spcPct val="79000"/>
                        </a:lnSpc>
                        <a:spcBef>
                          <a:spcPts val="0"/>
                        </a:spcBef>
                      </a:pP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Three</a:t>
                      </a:r>
                      <a:r>
                        <a:rPr sz="725" spc="5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Phase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180" dirty="0"/>
                    </a:p>
                    <a:p>
                      <a:pPr marL="38100" algn="l" rtl="0" eaLnBrk="0">
                        <a:lnSpc>
                          <a:spcPct val="75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Total Harmonic 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D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istortion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(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THD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27000"/>
                        </a:lnSpc>
                      </a:pPr>
                      <a:endParaRPr lang="en-US" altLang="en-US" sz="100" dirty="0"/>
                    </a:p>
                    <a:p>
                      <a:pPr marL="1815465" algn="l" rtl="0" eaLnBrk="0">
                        <a:lnSpc>
                          <a:spcPct val="99000"/>
                        </a:lnSpc>
                      </a:pPr>
                      <a:r>
                        <a:rPr sz="725" spc="3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&lt;3% (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of</a:t>
                      </a:r>
                      <a:r>
                        <a:rPr sz="725" spc="3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nominal</a:t>
                      </a:r>
                      <a:r>
                        <a:rPr sz="725" spc="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power)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5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97000"/>
                        </a:lnSpc>
                      </a:pPr>
                      <a:endParaRPr lang="en-US" altLang="en-US" sz="100" dirty="0"/>
                    </a:p>
                    <a:p>
                      <a:pPr marL="45720" algn="l" rtl="0" eaLnBrk="0">
                        <a:lnSpc>
                          <a:spcPct val="99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DC current i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n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jection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31000"/>
                        </a:lnSpc>
                      </a:pPr>
                      <a:endParaRPr lang="en-US" altLang="en-US" sz="180" dirty="0"/>
                    </a:p>
                    <a:p>
                      <a:pPr marL="2143125" algn="l" rtl="0" eaLnBrk="0">
                        <a:lnSpc>
                          <a:spcPct val="76000"/>
                        </a:lnSpc>
                        <a:spcBef>
                          <a:spcPts val="0"/>
                        </a:spcBef>
                      </a:pPr>
                      <a:r>
                        <a:rPr sz="725" spc="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&lt;0.5</a:t>
                      </a:r>
                      <a:r>
                        <a:rPr sz="725" spc="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%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In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9000"/>
                        </a:lnSpc>
                      </a:pPr>
                      <a:endParaRPr lang="en-US" altLang="en-US" sz="100" dirty="0"/>
                    </a:p>
                    <a:p>
                      <a:pPr marL="45085" algn="l" rtl="0" eaLnBrk="0">
                        <a:lnSpc>
                          <a:spcPct val="84000"/>
                        </a:lnSpc>
                        <a:spcBef>
                          <a:spcPts val="0"/>
                        </a:spcBef>
                      </a:pPr>
                      <a:r>
                        <a:rPr sz="725" b="1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Eﬃci</a:t>
                      </a:r>
                      <a:r>
                        <a:rPr sz="725" b="1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ency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ts val="1180"/>
                        </a:lnSpc>
                      </a:pPr>
                      <a:endParaRPr lang="en-US" altLang="en-US" sz="81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1000"/>
                        </a:lnSpc>
                      </a:pPr>
                      <a:endParaRPr lang="en-US" altLang="en-US" sz="180" dirty="0"/>
                    </a:p>
                    <a:p>
                      <a:pPr marL="43815" algn="l" rtl="0" eaLnBrk="0">
                        <a:lnSpc>
                          <a:spcPct val="84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Max. Eﬃcienc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y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270" dirty="0"/>
                    </a:p>
                    <a:p>
                      <a:pPr marL="2169795" algn="l" rtl="0" eaLnBrk="0">
                        <a:lnSpc>
                          <a:spcPct val="75000"/>
                        </a:lnSpc>
                        <a:spcBef>
                          <a:spcPts val="5"/>
                        </a:spcBef>
                      </a:pPr>
                      <a:r>
                        <a:rPr sz="725" spc="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7.60%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180" dirty="0"/>
                    </a:p>
                    <a:p>
                      <a:pPr marL="45720" algn="l" rtl="0" eaLnBrk="0">
                        <a:lnSpc>
                          <a:spcPct val="84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Euro Eﬃci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e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ncy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25000"/>
                        </a:lnSpc>
                      </a:pPr>
                      <a:endParaRPr lang="en-US" altLang="en-US" sz="180" dirty="0"/>
                    </a:p>
                    <a:p>
                      <a:pPr marL="2169795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7.00%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5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5000"/>
                        </a:lnSpc>
                      </a:pPr>
                      <a:endParaRPr lang="en-US" altLang="en-US" sz="180" dirty="0"/>
                    </a:p>
                    <a:p>
                      <a:pPr marL="43815" algn="l" rtl="0" eaLnBrk="0">
                        <a:lnSpc>
                          <a:spcPct val="84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MPPT Eﬃcie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ncy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270" dirty="0"/>
                    </a:p>
                    <a:p>
                      <a:pPr marL="2169795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9.90%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</a:pPr>
                      <a:endParaRPr lang="en-US" altLang="en-US" sz="180" dirty="0"/>
                    </a:p>
                    <a:p>
                      <a:pPr marL="45085" algn="l" rtl="0" eaLnBrk="0">
                        <a:lnSpc>
                          <a:spcPct val="77000"/>
                        </a:lnSpc>
                        <a:spcBef>
                          <a:spcPts val="0"/>
                        </a:spcBef>
                      </a:pPr>
                      <a:r>
                        <a:rPr sz="725" b="1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Protectio</a:t>
                      </a:r>
                      <a:r>
                        <a:rPr sz="725" b="1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n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ts val="1180"/>
                        </a:lnSpc>
                      </a:pPr>
                      <a:endParaRPr lang="en-US" altLang="en-US" sz="81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905" dirty="0"/>
                    </a:p>
                    <a:p>
                      <a:pPr algn="l" rtl="0" eaLnBrk="0">
                        <a:lnSpc>
                          <a:spcPct val="7000"/>
                        </a:lnSpc>
                      </a:pPr>
                      <a:endParaRPr lang="en-US" altLang="en-US" sz="100" dirty="0"/>
                    </a:p>
                    <a:p>
                      <a:pPr marL="45720" algn="l" rtl="0" eaLnBrk="0">
                        <a:lnSpc>
                          <a:spcPct val="82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Integr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ted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88000"/>
                        </a:lnSpc>
                      </a:pPr>
                      <a:endParaRPr lang="en-US" altLang="en-US" sz="100" dirty="0"/>
                    </a:p>
                    <a:p>
                      <a:pPr marL="347980" algn="l" rtl="0" eaLnBrk="0">
                        <a:lnSpc>
                          <a:spcPct val="99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PV Input Lightning Protection, Anti-islanding Protection, P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V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String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Input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Reverse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Polarity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Protection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,</a:t>
                      </a:r>
                      <a:endParaRPr lang="en-US" altLang="en-US" sz="725" dirty="0"/>
                    </a:p>
                    <a:p>
                      <a:pPr marL="419735" algn="l" rtl="0" eaLnBrk="0">
                        <a:lnSpc>
                          <a:spcPct val="82000"/>
                        </a:lnSpc>
                        <a:spcBef>
                          <a:spcPts val="14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Insulation Resistor Detection, Residual Current Monitoring Unit, Outpu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t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Over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Current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Protection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,</a:t>
                      </a:r>
                      <a:endParaRPr lang="en-US" altLang="en-US" sz="725" dirty="0"/>
                    </a:p>
                    <a:p>
                      <a:pPr marL="1433830" algn="l" rtl="0" eaLnBrk="0">
                        <a:lnSpc>
                          <a:spcPct val="99000"/>
                        </a:lnSpc>
                        <a:spcBef>
                          <a:spcPts val="45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Output Shorted Protec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t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ion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,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Surge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protection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1000"/>
                        </a:lnSpc>
                      </a:pPr>
                      <a:endParaRPr lang="en-US" altLang="en-US" sz="180" dirty="0"/>
                    </a:p>
                    <a:p>
                      <a:pPr marL="41275" algn="l" rtl="0" eaLnBrk="0">
                        <a:lnSpc>
                          <a:spcPct val="82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Output Over Volt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age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Protection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270" dirty="0"/>
                    </a:p>
                    <a:p>
                      <a:pPr marL="1876425" algn="l" rtl="0" eaLnBrk="0">
                        <a:lnSpc>
                          <a:spcPct val="81000"/>
                        </a:lnSpc>
                        <a:spcBef>
                          <a:spcPts val="0"/>
                        </a:spcBef>
                      </a:pP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DC</a:t>
                      </a:r>
                      <a:r>
                        <a:rPr sz="725" spc="3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Type</a:t>
                      </a:r>
                      <a:r>
                        <a:rPr sz="725" spc="3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II</a:t>
                      </a:r>
                      <a:r>
                        <a:rPr sz="725" spc="3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/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AC</a:t>
                      </a:r>
                      <a:r>
                        <a:rPr sz="725" spc="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Type III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</a:pPr>
                      <a:endParaRPr lang="en-US" altLang="en-US" sz="100" dirty="0"/>
                    </a:p>
                    <a:p>
                      <a:pPr marL="41275" algn="l" rtl="0" eaLnBrk="0">
                        <a:lnSpc>
                          <a:spcPts val="1045"/>
                        </a:lnSpc>
                      </a:pPr>
                      <a:r>
                        <a:rPr sz="725" b="1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Certiﬁcation</a:t>
                      </a:r>
                      <a:r>
                        <a:rPr sz="725" b="1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s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b="1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and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b="1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Standards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ts val="1180"/>
                        </a:lnSpc>
                      </a:pPr>
                      <a:endParaRPr lang="en-US" altLang="en-US" sz="81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</a:pPr>
                      <a:endParaRPr lang="en-US" altLang="en-US" sz="455" dirty="0"/>
                    </a:p>
                    <a:p>
                      <a:pPr marL="41275" algn="l" rtl="0" eaLnBrk="0">
                        <a:lnSpc>
                          <a:spcPct val="82000"/>
                        </a:lnSpc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Grid Regulatio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n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64000"/>
                        </a:lnSpc>
                      </a:pPr>
                      <a:endParaRPr lang="en-US" altLang="en-US" sz="100" dirty="0"/>
                    </a:p>
                    <a:p>
                      <a:pPr marL="1217930" indent="-345440" algn="l" rtl="0" eaLnBrk="0">
                        <a:lnSpc>
                          <a:spcPct val="102000"/>
                        </a:lnSpc>
                      </a:pP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VDE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4105,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IEC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61727/62116,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VDE0126, AS4777.2, CEI 0 21, EN50549- 1,                                      G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98,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G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99,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C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10- 11,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UNE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217002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, NBR16149/NBR16150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6000"/>
                        </a:lnSpc>
                      </a:pPr>
                      <a:endParaRPr lang="en-US" altLang="en-US" sz="100" dirty="0"/>
                    </a:p>
                    <a:p>
                      <a:pPr marL="41910" algn="l" rtl="0" eaLnBrk="0">
                        <a:lnSpc>
                          <a:spcPct val="99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Safety EMC / Stand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rd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30000"/>
                        </a:lnSpc>
                      </a:pPr>
                      <a:endParaRPr lang="en-US" altLang="en-US" sz="180" dirty="0"/>
                    </a:p>
                    <a:p>
                      <a:pPr marL="1137920" algn="l" rtl="0" eaLnBrk="0">
                        <a:lnSpc>
                          <a:spcPct val="76000"/>
                        </a:lnSpc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IEC/EN 61000-6- 1/2/3/4, IEC/EN 62109- 1, I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EC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/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EN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62109-2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180" dirty="0"/>
                    </a:p>
                    <a:p>
                      <a:pPr marL="41275" algn="l" rtl="0" eaLnBrk="0">
                        <a:lnSpc>
                          <a:spcPct val="79000"/>
                        </a:lnSpc>
                        <a:spcBef>
                          <a:spcPts val="0"/>
                        </a:spcBef>
                      </a:pPr>
                      <a:r>
                        <a:rPr sz="725" b="1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General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b="1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Da</a:t>
                      </a:r>
                      <a:r>
                        <a:rPr sz="725" b="1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ta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ts val="1180"/>
                        </a:lnSpc>
                      </a:pPr>
                      <a:endParaRPr lang="en-US" altLang="en-US" sz="81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C8C8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97000"/>
                        </a:lnSpc>
                      </a:pPr>
                      <a:endParaRPr lang="en-US" altLang="en-US" sz="100" dirty="0"/>
                    </a:p>
                    <a:p>
                      <a:pPr marL="41275" algn="l" rtl="0" eaLnBrk="0">
                        <a:lnSpc>
                          <a:spcPct val="99000"/>
                        </a:lnSpc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Operating Te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mperature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Range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(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100" dirty="0"/>
                    </a:p>
                    <a:p>
                      <a:pPr marL="1777365" algn="l" rtl="0" eaLnBrk="0">
                        <a:lnSpc>
                          <a:spcPct val="99000"/>
                        </a:lnSpc>
                        <a:spcBef>
                          <a:spcPts val="0"/>
                        </a:spcBef>
                      </a:pPr>
                      <a:r>
                        <a:rPr sz="725" spc="7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-40~60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C</a:t>
                      </a:r>
                      <a:r>
                        <a:rPr sz="725" spc="7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, &gt;45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C</a:t>
                      </a:r>
                      <a:r>
                        <a:rPr sz="725" spc="3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derating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</a:pPr>
                      <a:endParaRPr lang="en-US" altLang="en-US" sz="180" dirty="0"/>
                    </a:p>
                    <a:p>
                      <a:pPr marL="41275" algn="l" rtl="0" eaLnBrk="0">
                        <a:lnSpc>
                          <a:spcPct val="82000"/>
                        </a:lnSpc>
                        <a:spcBef>
                          <a:spcPts val="0"/>
                        </a:spcBef>
                      </a:pPr>
                      <a:r>
                        <a:rPr sz="725" spc="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Co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oling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" dirty="0"/>
                    </a:p>
                    <a:p>
                      <a:pPr marL="2030095" algn="l" rtl="0" eaLnBrk="0">
                        <a:lnSpc>
                          <a:spcPct val="99000"/>
                        </a:lnSpc>
                        <a:spcBef>
                          <a:spcPts val="0"/>
                        </a:spcBef>
                      </a:pP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Smart</a:t>
                      </a:r>
                      <a:r>
                        <a:rPr sz="725" spc="14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cooling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9000"/>
                        </a:lnSpc>
                      </a:pPr>
                      <a:endParaRPr lang="en-US" altLang="en-US" sz="100" dirty="0"/>
                    </a:p>
                    <a:p>
                      <a:pPr marL="45720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Noise (dB)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180" dirty="0"/>
                    </a:p>
                    <a:p>
                      <a:pPr marL="2178050" algn="l" rtl="0" eaLnBrk="0">
                        <a:lnSpc>
                          <a:spcPct val="79000"/>
                        </a:lnSpc>
                        <a:spcBef>
                          <a:spcPts val="0"/>
                        </a:spcBef>
                      </a:pPr>
                      <a:r>
                        <a:rPr sz="725" spc="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&lt;4</a:t>
                      </a:r>
                      <a:r>
                        <a:rPr sz="725" spc="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dB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87000"/>
                        </a:lnSpc>
                      </a:pPr>
                      <a:endParaRPr lang="en-US" altLang="en-US" sz="100" dirty="0"/>
                    </a:p>
                    <a:p>
                      <a:pPr marL="41275" algn="l" rtl="0" eaLnBrk="0">
                        <a:lnSpc>
                          <a:spcPts val="1070"/>
                        </a:lnSpc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Communication with B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MS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180" dirty="0"/>
                    </a:p>
                    <a:p>
                      <a:pPr marL="2082800" algn="l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RS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85; CAN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96000"/>
                        </a:lnSpc>
                      </a:pPr>
                      <a:endParaRPr lang="en-US" altLang="en-US" sz="100" dirty="0"/>
                    </a:p>
                    <a:p>
                      <a:pPr marL="39370" algn="l" rtl="0" eaLnBrk="0">
                        <a:lnSpc>
                          <a:spcPct val="99000"/>
                        </a:lnSpc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Weight (k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g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270" dirty="0"/>
                    </a:p>
                    <a:p>
                      <a:pPr marL="2232025" algn="l" rtl="0" eaLnBrk="0">
                        <a:lnSpc>
                          <a:spcPct val="75000"/>
                        </a:lnSpc>
                        <a:spcBef>
                          <a:spcPts val="5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33.6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97000"/>
                        </a:lnSpc>
                      </a:pPr>
                      <a:endParaRPr lang="en-US" altLang="en-US" sz="100" dirty="0"/>
                    </a:p>
                    <a:p>
                      <a:pPr marL="41910" algn="l" rtl="0" eaLnBrk="0">
                        <a:lnSpc>
                          <a:spcPct val="100000"/>
                        </a:lnSpc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Si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z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e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(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mm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)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100" dirty="0"/>
                    </a:p>
                    <a:p>
                      <a:pPr marL="1856105" algn="l" rtl="0" eaLnBrk="0">
                        <a:lnSpc>
                          <a:spcPts val="1040"/>
                        </a:lnSpc>
                        <a:spcBef>
                          <a:spcPts val="0"/>
                        </a:spcBef>
                      </a:pPr>
                      <a:r>
                        <a:rPr sz="725" spc="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422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W</a:t>
                      </a:r>
                      <a:r>
                        <a:rPr sz="725" spc="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x 699.3H x279D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</a:pPr>
                      <a:endParaRPr lang="en-US" altLang="en-US" sz="180" dirty="0"/>
                    </a:p>
                    <a:p>
                      <a:pPr marL="45720" algn="l" rtl="0" eaLnBrk="0">
                        <a:lnSpc>
                          <a:spcPct val="79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Protectio</a:t>
                      </a: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n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Degree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180" dirty="0"/>
                    </a:p>
                    <a:p>
                      <a:pPr marL="2237105" algn="l" rtl="0" eaLnBrk="0">
                        <a:lnSpc>
                          <a:spcPct val="77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IP65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180" dirty="0"/>
                    </a:p>
                    <a:p>
                      <a:pPr marL="45720" algn="l" rtl="0" eaLnBrk="0">
                        <a:lnSpc>
                          <a:spcPct val="83000"/>
                        </a:lnSpc>
                        <a:spcBef>
                          <a:spcPts val="0"/>
                        </a:spcBef>
                      </a:pP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Installation S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tyle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" dirty="0"/>
                    </a:p>
                    <a:p>
                      <a:pPr marL="2018030" algn="l" rtl="0" eaLnBrk="0">
                        <a:lnSpc>
                          <a:spcPts val="1055"/>
                        </a:lnSpc>
                        <a:spcBef>
                          <a:spcPts val="0"/>
                        </a:spcBef>
                      </a:pP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Wall</a:t>
                      </a:r>
                      <a:r>
                        <a:rPr sz="725" spc="8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-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mounted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06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</a:pPr>
                      <a:endParaRPr lang="en-US" altLang="en-US" sz="180" dirty="0"/>
                    </a:p>
                    <a:p>
                      <a:pPr marL="39370" algn="l" rtl="0" eaLnBrk="0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sz="725" spc="-3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Warra</a:t>
                      </a:r>
                      <a:r>
                        <a:rPr sz="725" spc="-2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n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ty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</a:pPr>
                      <a:endParaRPr lang="en-US" altLang="en-US" sz="100" dirty="0"/>
                    </a:p>
                    <a:p>
                      <a:pPr marL="2177415" algn="l" rtl="0" eaLnBrk="0">
                        <a:lnSpc>
                          <a:spcPct val="99000"/>
                        </a:lnSpc>
                        <a:spcBef>
                          <a:spcPts val="0"/>
                        </a:spcBef>
                      </a:pPr>
                      <a:r>
                        <a:rPr sz="725" spc="-1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 ye</a:t>
                      </a:r>
                      <a:r>
                        <a:rPr sz="725" spc="0" dirty="0">
                          <a:solidFill>
                            <a:srgbClr val="666767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ars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89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5" name="textbox 55"/>
          <p:cNvSpPr/>
          <p:nvPr/>
        </p:nvSpPr>
        <p:spPr>
          <a:xfrm>
            <a:off x="559958" y="670226"/>
            <a:ext cx="5844709" cy="198741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9000"/>
              </a:lnSpc>
            </a:pPr>
            <a:endParaRPr lang="en-US" altLang="en-US" sz="100" dirty="0"/>
          </a:p>
          <a:p>
            <a:pPr marL="12700" algn="l" rtl="0" eaLnBrk="0">
              <a:lnSpc>
                <a:spcPct val="79000"/>
              </a:lnSpc>
            </a:pPr>
            <a:r>
              <a:rPr sz="2085" b="1" spc="0" baseline="-5000" dirty="0">
                <a:solidFill>
                  <a:srgbClr val="323333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Technical</a:t>
            </a:r>
            <a:r>
              <a:rPr sz="1270" spc="10" dirty="0">
                <a:solidFill>
                  <a:srgbClr val="323333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sz="2085" b="1" spc="0" baseline="-5000" dirty="0">
                <a:solidFill>
                  <a:srgbClr val="323333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Data</a:t>
            </a:r>
            <a:r>
              <a:rPr sz="1270" spc="10" dirty="0">
                <a:solidFill>
                  <a:srgbClr val="323333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sz="635" u="sng" spc="10" dirty="0">
                <a:solidFill>
                  <a:srgbClr val="323333">
                    <a:alpha val="100000"/>
                  </a:srgbClr>
                </a:solidFill>
                <a:uFill>
                  <a:solidFill>
                    <a:srgbClr val="4D4D4D"/>
                  </a:solidFill>
                </a:uFill>
                <a:latin typeface="Calibri" panose="020F0502020204030204"/>
                <a:ea typeface="Calibri" panose="020F0502020204030204"/>
                <a:cs typeface="Calibri" panose="020F0502020204030204"/>
              </a:rPr>
              <a:t>                                                                                      </a:t>
            </a:r>
            <a:r>
              <a:rPr sz="635" u="sng" spc="0" dirty="0">
                <a:solidFill>
                  <a:srgbClr val="323333">
                    <a:alpha val="100000"/>
                  </a:srgbClr>
                </a:solidFill>
                <a:uFill>
                  <a:solidFill>
                    <a:srgbClr val="4D4D4D"/>
                  </a:solidFill>
                </a:uFill>
                <a:latin typeface="Calibri" panose="020F0502020204030204"/>
                <a:ea typeface="Calibri" panose="020F0502020204030204"/>
                <a:cs typeface="Calibri" panose="020F0502020204030204"/>
              </a:rPr>
              <a:t>                                                                                                          </a:t>
            </a:r>
            <a:r>
              <a:rPr sz="1090" u="sng" spc="0" baseline="9000" dirty="0">
                <a:solidFill>
                  <a:srgbClr val="323333">
                    <a:alpha val="100000"/>
                  </a:srgbClr>
                </a:solidFill>
                <a:uFill>
                  <a:solidFill>
                    <a:srgbClr val="4D4D4D"/>
                  </a:solidFill>
                </a:uFill>
                <a:latin typeface="Calibri" panose="020F0502020204030204"/>
                <a:ea typeface="Calibri" panose="020F0502020204030204"/>
                <a:cs typeface="Calibri" panose="020F0502020204030204"/>
              </a:rPr>
              <a:t>www.</a:t>
            </a:r>
            <a:r>
              <a:rPr lang="en-US" sz="1090" u="sng" spc="0" baseline="9000" dirty="0">
                <a:solidFill>
                  <a:srgbClr val="323333">
                    <a:alpha val="100000"/>
                  </a:srgbClr>
                </a:solidFill>
                <a:uFill>
                  <a:solidFill>
                    <a:srgbClr val="4D4D4D"/>
                  </a:solidFill>
                </a:uFill>
                <a:latin typeface="Calibri" panose="020F0502020204030204"/>
                <a:ea typeface="Calibri" panose="020F0502020204030204"/>
                <a:cs typeface="Calibri" panose="020F0502020204030204"/>
              </a:rPr>
              <a:t>longrun-ennergy</a:t>
            </a:r>
            <a:r>
              <a:rPr sz="1090" u="sng" spc="0" baseline="9000" dirty="0">
                <a:solidFill>
                  <a:srgbClr val="323333">
                    <a:alpha val="100000"/>
                  </a:srgbClr>
                </a:solidFill>
                <a:uFill>
                  <a:solidFill>
                    <a:srgbClr val="4D4D4D"/>
                  </a:solidFill>
                </a:uFill>
                <a:latin typeface="Calibri" panose="020F0502020204030204"/>
                <a:ea typeface="Calibri" panose="020F0502020204030204"/>
                <a:cs typeface="Calibri" panose="020F0502020204030204"/>
              </a:rPr>
              <a:t>.com</a:t>
            </a:r>
            <a:endParaRPr lang="en-US" altLang="en-US" sz="710" dirty="0"/>
          </a:p>
        </p:txBody>
      </p:sp>
      <p:sp>
        <p:nvSpPr>
          <p:cNvPr id="56" name="rect"/>
          <p:cNvSpPr/>
          <p:nvPr/>
        </p:nvSpPr>
        <p:spPr>
          <a:xfrm>
            <a:off x="2213600" y="1264878"/>
            <a:ext cx="4182233" cy="135846"/>
          </a:xfrm>
          <a:prstGeom prst="rect">
            <a:avLst/>
          </a:prstGeom>
          <a:solidFill>
            <a:srgbClr val="C8C8C8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 sz="1635"/>
          </a:p>
        </p:txBody>
      </p:sp>
      <p:sp>
        <p:nvSpPr>
          <p:cNvPr id="57" name="textbox 57"/>
          <p:cNvSpPr/>
          <p:nvPr/>
        </p:nvSpPr>
        <p:spPr>
          <a:xfrm>
            <a:off x="535724" y="1264874"/>
            <a:ext cx="1649260" cy="141711"/>
          </a:xfrm>
          <a:prstGeom prst="rect">
            <a:avLst/>
          </a:prstGeom>
          <a:solidFill>
            <a:srgbClr val="C8C8C8"/>
          </a:solidFill>
        </p:spPr>
        <p:txBody>
          <a:bodyPr vert="horz" wrap="square" lIns="0" tIns="0" rIns="0" bIns="0"/>
          <a:lstStyle/>
          <a:p>
            <a:pPr algn="l" rtl="0" eaLnBrk="0">
              <a:lnSpc>
                <a:spcPct val="119000"/>
              </a:lnSpc>
            </a:pPr>
            <a:endParaRPr lang="en-US" altLang="en-US" sz="180" dirty="0"/>
          </a:p>
          <a:p>
            <a:pPr marL="45085" algn="l" rtl="0" eaLnBrk="0">
              <a:lnSpc>
                <a:spcPct val="80000"/>
              </a:lnSpc>
              <a:spcBef>
                <a:spcPts val="0"/>
              </a:spcBef>
            </a:pPr>
            <a:r>
              <a:rPr sz="725" b="1" spc="-20" dirty="0">
                <a:solidFill>
                  <a:srgbClr val="666767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Battery</a:t>
            </a:r>
            <a:r>
              <a:rPr sz="725" spc="-20" dirty="0">
                <a:solidFill>
                  <a:srgbClr val="666767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sz="725" b="1" spc="-20" dirty="0">
                <a:solidFill>
                  <a:srgbClr val="666767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I</a:t>
            </a:r>
            <a:r>
              <a:rPr sz="725" b="1" spc="0" dirty="0">
                <a:solidFill>
                  <a:srgbClr val="666767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nput</a:t>
            </a:r>
            <a:r>
              <a:rPr sz="725" spc="-20" dirty="0">
                <a:solidFill>
                  <a:srgbClr val="666767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sz="725" b="1" spc="0" dirty="0">
                <a:solidFill>
                  <a:srgbClr val="666767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Data</a:t>
            </a:r>
            <a:endParaRPr lang="en-US" altLang="en-US" sz="725" dirty="0"/>
          </a:p>
        </p:txBody>
      </p:sp>
      <p:pic>
        <p:nvPicPr>
          <p:cNvPr id="6" name="图片 5" descr="e884384278016faeb00f4f73bb943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" y="9234805"/>
            <a:ext cx="6858000" cy="56959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UNIT_TABLE_BEAUTIFY" val="smartTable{2401d0e1-ae68-40f5-9cf4-fb11f09566c6}"/>
</p:tagLst>
</file>

<file path=ppt/tags/tag65.xml><?xml version="1.0" encoding="utf-8"?>
<p:tagLst xmlns:p="http://schemas.openxmlformats.org/presentationml/2006/main">
  <p:tag name="KSO_WPP_MARK_KEY" val="9904d280-6f2a-49dc-ae54-811b73f629e9"/>
  <p:tag name="COMMONDATA" val="eyJoZGlkIjoiOWU1ZWJmY2Q4ZjdjZjAyM2IyYzE2OTE3YTI2NDliZmI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5881</Words>
  <Application>WPS 演示</Application>
  <PresentationFormat>宽屏</PresentationFormat>
  <Paragraphs>552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</vt:lpstr>
      <vt:lpstr>宋体</vt:lpstr>
      <vt:lpstr>Wingdings</vt:lpstr>
      <vt:lpstr>Wingdings</vt:lpstr>
      <vt:lpstr>Arial</vt:lpstr>
      <vt:lpstr>Times New Roman</vt:lpstr>
      <vt:lpstr>Calibri</vt:lpstr>
      <vt:lpstr>黑体</vt:lpstr>
      <vt:lpstr>微软雅黑</vt:lpstr>
      <vt:lpstr>Arial Unicode MS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清清之秋</cp:lastModifiedBy>
  <cp:revision>188</cp:revision>
  <dcterms:created xsi:type="dcterms:W3CDTF">2019-06-19T02:08:00Z</dcterms:created>
  <dcterms:modified xsi:type="dcterms:W3CDTF">2023-03-09T03:33:20Z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D7B721FC76134FDC8BBA38A156CD9203</vt:lpwstr>
  </property>
</Properties>
</file>