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7" r:id="rId3"/>
    <p:sldId id="259" r:id="rId4"/>
  </p:sldIdLst>
  <p:sldSz cx="6858000" cy="9903460" type="A4"/>
  <p:notesSz cx="6858000" cy="9144000"/>
  <p:custDataLst>
    <p:tags r:id="rId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96" userDrawn="1">
          <p15:clr>
            <a:srgbClr val="A4A3A4"/>
          </p15:clr>
        </p15:guide>
        <p15:guide id="2" pos="20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60A744"/>
    <a:srgbClr val="262626"/>
    <a:srgbClr val="53A9CE"/>
    <a:srgbClr val="34AE82"/>
    <a:srgbClr val="459E8E"/>
    <a:srgbClr val="D9D9D9"/>
    <a:srgbClr val="DCDCDC"/>
    <a:srgbClr val="F0F0F0"/>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99" d="100"/>
          <a:sy n="99" d="100"/>
        </p:scale>
        <p:origin x="84" y="582"/>
      </p:cViewPr>
      <p:guideLst>
        <p:guide orient="horz" pos="3096"/>
        <p:guide pos="20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gs" Target="tags/tag66.xml"/><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360461" y="1143000"/>
            <a:ext cx="2137079"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674325" y="1320480"/>
            <a:ext cx="5512050" cy="3711901"/>
          </a:xfrm>
        </p:spPr>
        <p:txBody>
          <a:bodyPr lIns="90000" tIns="46800" rIns="90000" bIns="46800" anchor="b" anchorCtr="0">
            <a:normAutofit/>
          </a:bodyPr>
          <a:lstStyle>
            <a:lvl1pPr algn="ctr">
              <a:defRPr sz="4500"/>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674325" y="5141554"/>
            <a:ext cx="5512050" cy="2126285"/>
          </a:xfrm>
        </p:spPr>
        <p:txBody>
          <a:bodyPr lIns="90000" tIns="46800" rIns="90000" bIns="46800">
            <a:normAutofit/>
          </a:bodyPr>
          <a:lstStyle>
            <a:lvl1pPr marL="0" indent="0" algn="ctr">
              <a:lnSpc>
                <a:spcPct val="110000"/>
              </a:lnSpc>
              <a:buNone/>
              <a:defRPr sz="1800" spc="200">
                <a:uFillTx/>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342225" y="1117729"/>
            <a:ext cx="6172200" cy="7917681"/>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674325" y="3587131"/>
            <a:ext cx="5512050" cy="1471243"/>
          </a:xfrm>
        </p:spPr>
        <p:txBody>
          <a:bodyPr vert="horz" lIns="90000" tIns="46800" rIns="90000" bIns="46800" rtlCol="0" anchor="t" anchorCtr="0">
            <a:normAutofit/>
          </a:bodyPr>
          <a:lstStyle>
            <a:lvl1pPr algn="ctr">
              <a:defRPr sz="45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674325" y="5141554"/>
            <a:ext cx="5512050" cy="681035"/>
          </a:xfrm>
        </p:spPr>
        <p:txBody>
          <a:bodyPr lIns="90000" tIns="46800" rIns="90000" bIns="46800">
            <a:normAutofit/>
          </a:bodyPr>
          <a:lstStyle>
            <a:lvl1pPr algn="ctr">
              <a:lnSpc>
                <a:spcPct val="110000"/>
              </a:lnSpc>
              <a:buNone/>
              <a:defRPr sz="18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342225" y="878587"/>
            <a:ext cx="6170175" cy="1018953"/>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342225" y="2152278"/>
            <a:ext cx="6170175" cy="6872735"/>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119825" y="5557453"/>
            <a:ext cx="4369950" cy="1107332"/>
          </a:xfrm>
        </p:spPr>
        <p:txBody>
          <a:bodyPr lIns="90000" tIns="46800" rIns="90000" bIns="46800" anchor="b" anchorCtr="0">
            <a:normAutofit/>
          </a:bodyPr>
          <a:lstStyle>
            <a:lvl1pPr>
              <a:defRPr sz="33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119825" y="6664785"/>
            <a:ext cx="4369950" cy="1252896"/>
          </a:xfrm>
        </p:spPr>
        <p:txBody>
          <a:bodyPr lIns="90000" tIns="46800" rIns="90000" bIns="46800">
            <a:normAutofit/>
          </a:bodyPr>
          <a:lstStyle>
            <a:lvl1pPr marL="0" indent="0">
              <a:buNone/>
              <a:defRPr sz="1350">
                <a:solidFill>
                  <a:schemeClr val="tx1">
                    <a:lumMod val="65000"/>
                    <a:lumOff val="35000"/>
                  </a:schemeClr>
                </a:solidFill>
              </a:defRPr>
            </a:lvl1pPr>
            <a:lvl2pPr marL="342900" indent="0">
              <a:buNone/>
              <a:defRPr sz="1200">
                <a:solidFill>
                  <a:schemeClr val="tx1">
                    <a:tint val="75000"/>
                  </a:schemeClr>
                </a:solidFill>
              </a:defRPr>
            </a:lvl2pPr>
            <a:lvl3pPr marL="685800" indent="0">
              <a:buNone/>
              <a:defRPr sz="120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342225" y="878587"/>
            <a:ext cx="6170175" cy="1018953"/>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342225" y="2167875"/>
            <a:ext cx="2911950" cy="6857138"/>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3606525" y="2167875"/>
            <a:ext cx="2911950" cy="6857138"/>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342225" y="878587"/>
            <a:ext cx="6170175" cy="1018953"/>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342225" y="2063900"/>
            <a:ext cx="3005100" cy="551066"/>
          </a:xfrm>
        </p:spPr>
        <p:txBody>
          <a:bodyPr lIns="101600" tIns="38100" rIns="76200" bIns="38100" anchor="t" anchorCtr="0">
            <a:normAutofit/>
          </a:bodyPr>
          <a:lstStyle>
            <a:lvl1pPr marL="0" indent="0">
              <a:lnSpc>
                <a:spcPct val="100000"/>
              </a:lnSpc>
              <a:buNone/>
              <a:defRPr sz="1500" b="1" spc="200">
                <a:solidFill>
                  <a:schemeClr val="tx1">
                    <a:lumMod val="75000"/>
                    <a:lumOff val="2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342225" y="2677351"/>
            <a:ext cx="3005100" cy="6347662"/>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3507609" y="2053111"/>
            <a:ext cx="3005100" cy="551066"/>
          </a:xfrm>
        </p:spPr>
        <p:txBody>
          <a:bodyPr vert="horz" lIns="101600" tIns="38100" rIns="76200" bIns="38100" rtlCol="0" anchor="t" anchorCtr="0">
            <a:normAutofit/>
          </a:bodyPr>
          <a:lstStyle>
            <a:lvl1pPr marL="0" indent="0">
              <a:lnSpc>
                <a:spcPct val="100000"/>
              </a:lnSpc>
              <a:buNone/>
              <a:defRPr sz="1500" b="1" spc="200">
                <a:solidFill>
                  <a:schemeClr val="tx1">
                    <a:lumMod val="75000"/>
                    <a:lumOff val="2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单击此处编辑文本</a:t>
            </a:r>
            <a:endParaRPr lang="zh-CN" altLang="en-US" smtClean="0"/>
          </a:p>
        </p:txBody>
      </p:sp>
      <p:sp>
        <p:nvSpPr>
          <p:cNvPr id="6" name="内容占位符 5"/>
          <p:cNvSpPr>
            <a:spLocks noGrp="1"/>
          </p:cNvSpPr>
          <p:nvPr>
            <p:ph sz="quarter" idx="4"/>
            <p:custDataLst>
              <p:tags r:id="rId6"/>
            </p:custDataLst>
          </p:nvPr>
        </p:nvSpPr>
        <p:spPr>
          <a:xfrm>
            <a:off x="3507609" y="2677351"/>
            <a:ext cx="3005100" cy="6347662"/>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342225" y="878587"/>
            <a:ext cx="6170175" cy="1018953"/>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342186" y="2245733"/>
            <a:ext cx="2943582" cy="6654669"/>
          </a:xfrm>
        </p:spPr>
        <p:txBody>
          <a:bodyPr vert="horz" lIns="90000" tIns="46800" rIns="90000" bIns="46800" rtlCol="0">
            <a:normAutofit/>
          </a:bodyPr>
          <a:lstStyle>
            <a:lvl1pPr>
              <a:buNone/>
              <a:defRPr sz="1200"/>
            </a:lvl1pPr>
          </a:lstStyle>
          <a:p>
            <a:pPr lvl="0"/>
            <a:endParaRPr lang="zh-CN" altLang="en-US"/>
          </a:p>
        </p:txBody>
      </p:sp>
      <p:sp>
        <p:nvSpPr>
          <p:cNvPr id="4" name="文本占位符 3"/>
          <p:cNvSpPr>
            <a:spLocks noGrp="1"/>
          </p:cNvSpPr>
          <p:nvPr>
            <p:ph type="body" sz="half" idx="2"/>
            <p:custDataLst>
              <p:tags r:id="rId3"/>
            </p:custDataLst>
          </p:nvPr>
        </p:nvSpPr>
        <p:spPr>
          <a:xfrm>
            <a:off x="3572100" y="2245856"/>
            <a:ext cx="2940300" cy="6654388"/>
          </a:xfrm>
        </p:spPr>
        <p:txBody>
          <a:bodyPr vert="horz" lIns="90000" tIns="46800" rIns="90000" bIns="46800" rtlCol="0">
            <a:normAutofit/>
          </a:bodyPr>
          <a:lstStyle>
            <a:lvl1pPr>
              <a:buNone/>
              <a:defRPr sz="12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5757075" y="1320480"/>
            <a:ext cx="587250" cy="7262640"/>
          </a:xfrm>
        </p:spPr>
        <p:txBody>
          <a:bodyPr vert="eaVert" lIns="90000" tIns="46800" rIns="90000" bIns="46800" rtlCol="0" anchor="ctr" anchorCtr="0">
            <a:normAutofit/>
          </a:bodyPr>
          <a:lstStyle>
            <a:lvl1pPr>
              <a:buNone/>
              <a:defRPr sz="21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514350" y="1320480"/>
            <a:ext cx="5157675" cy="7262640"/>
          </a:xfrm>
        </p:spPr>
        <p:txBody>
          <a:bodyPr vert="eaVert" lIns="46800" tIns="46800" rIns="46800" bIns="46800"/>
          <a:lstStyle>
            <a:lvl1pPr marL="171450" indent="-171450">
              <a:spcAft>
                <a:spcPts val="1000"/>
              </a:spcAft>
              <a:defRPr spc="300"/>
            </a:lvl1pPr>
            <a:lvl2pPr marL="514350" indent="-171450">
              <a:defRPr spc="300"/>
            </a:lvl2pPr>
            <a:lvl3pPr marL="857250" indent="-171450">
              <a:defRPr spc="300"/>
            </a:lvl3pPr>
            <a:lvl4pPr marL="1200150" indent="-171450">
              <a:defRPr spc="300"/>
            </a:lvl4pPr>
            <a:lvl5pPr marL="1543050" indent="-17145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342225" y="878587"/>
            <a:ext cx="6170175" cy="1018953"/>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342225" y="2152278"/>
            <a:ext cx="6170175" cy="6872735"/>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344250" y="9118590"/>
            <a:ext cx="1518750" cy="457489"/>
          </a:xfrm>
          <a:prstGeom prst="rect">
            <a:avLst/>
          </a:prstGeom>
        </p:spPr>
        <p:txBody>
          <a:bodyPr vert="horz" lIns="91440" tIns="45720" rIns="91440" bIns="45720" rtlCol="0" anchor="ctr">
            <a:normAutofit/>
          </a:bodyPr>
          <a:lstStyle>
            <a:lvl1pPr algn="l">
              <a:defRPr sz="75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2315250" y="9118590"/>
            <a:ext cx="2227500" cy="457489"/>
          </a:xfrm>
          <a:prstGeom prst="rect">
            <a:avLst/>
          </a:prstGeom>
        </p:spPr>
        <p:txBody>
          <a:bodyPr vert="horz" lIns="91440" tIns="45720" rIns="91440" bIns="45720" rtlCol="0" anchor="ctr">
            <a:normAutofit/>
          </a:bodyPr>
          <a:lstStyle>
            <a:lvl1pPr algn="ctr">
              <a:defRPr sz="75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4993650" y="9118590"/>
            <a:ext cx="1518750" cy="457489"/>
          </a:xfrm>
          <a:prstGeom prst="rect">
            <a:avLst/>
          </a:prstGeom>
        </p:spPr>
        <p:txBody>
          <a:bodyPr vert="horz" lIns="91440" tIns="45720" rIns="91440" bIns="45720" rtlCol="0" anchor="ctr">
            <a:normAutofit/>
          </a:bodyPr>
          <a:lstStyle>
            <a:lvl1pPr algn="r">
              <a:defRPr sz="750" baseline="0">
                <a:solidFill>
                  <a:schemeClr val="tx1">
                    <a:tint val="75000"/>
                  </a:schemeClr>
                </a:solidFill>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fontAlgn="auto" latinLnBrk="0" hangingPunct="1">
        <a:lnSpc>
          <a:spcPct val="100000"/>
        </a:lnSpc>
        <a:spcBef>
          <a:spcPct val="0"/>
        </a:spcBef>
        <a:buNone/>
        <a:defRPr sz="2700" b="1" u="none" strike="noStrike" kern="1200" cap="none" spc="300" normalizeH="0" baseline="0">
          <a:solidFill>
            <a:schemeClr val="tx1">
              <a:lumMod val="85000"/>
              <a:lumOff val="15000"/>
            </a:schemeClr>
          </a:solidFill>
          <a:uFillTx/>
          <a:latin typeface="+mj-lt"/>
          <a:ea typeface="+mj-ea"/>
          <a:cs typeface="+mj-cs"/>
        </a:defRPr>
      </a:lvl1pPr>
    </p:titleStyle>
    <p:bodyStyle>
      <a:lvl1pPr marL="171450" indent="-171450" algn="l" defTabSz="685800" rtl="0" eaLnBrk="1" fontAlgn="auto" latinLnBrk="0" hangingPunct="1">
        <a:lnSpc>
          <a:spcPct val="130000"/>
        </a:lnSpc>
        <a:spcBef>
          <a:spcPts val="0"/>
        </a:spcBef>
        <a:spcAft>
          <a:spcPts val="1000"/>
        </a:spcAft>
        <a:buFont typeface="Arial" panose="020B0604020202020204" pitchFamily="34" charset="0"/>
        <a:buChar char="●"/>
        <a:defRPr sz="1350" u="none" strike="noStrike" kern="1200" cap="none" spc="150" normalizeH="0" baseline="0">
          <a:solidFill>
            <a:schemeClr val="tx1">
              <a:lumMod val="65000"/>
              <a:lumOff val="35000"/>
            </a:schemeClr>
          </a:solidFill>
          <a:uFillTx/>
          <a:latin typeface="+mn-lt"/>
          <a:ea typeface="+mn-ea"/>
          <a:cs typeface="+mn-cs"/>
        </a:defRPr>
      </a:lvl1pPr>
      <a:lvl2pPr marL="514350" indent="-171450" algn="l" defTabSz="685800" rtl="0" eaLnBrk="1" fontAlgn="auto" latinLnBrk="0" hangingPunct="1">
        <a:lnSpc>
          <a:spcPct val="120000"/>
        </a:lnSpc>
        <a:spcBef>
          <a:spcPts val="0"/>
        </a:spcBef>
        <a:spcAft>
          <a:spcPts val="600"/>
        </a:spcAft>
        <a:buFont typeface="Arial" panose="020B0604020202020204" pitchFamily="34" charset="0"/>
        <a:buChar char="●"/>
        <a:tabLst>
          <a:tab pos="1207135" algn="l"/>
          <a:tab pos="1207135" algn="l"/>
          <a:tab pos="1207135" algn="l"/>
          <a:tab pos="1207135" algn="l"/>
        </a:tabLst>
        <a:defRPr sz="1200" u="none" strike="noStrike" kern="1200" cap="none" spc="150" normalizeH="0" baseline="0">
          <a:solidFill>
            <a:schemeClr val="tx1">
              <a:lumMod val="65000"/>
              <a:lumOff val="35000"/>
            </a:schemeClr>
          </a:solidFill>
          <a:uFillTx/>
          <a:latin typeface="+mn-lt"/>
          <a:ea typeface="+mn-ea"/>
          <a:cs typeface="+mn-cs"/>
        </a:defRPr>
      </a:lvl2pPr>
      <a:lvl3pPr marL="857250" indent="-171450" algn="l" defTabSz="685800" rtl="0" eaLnBrk="1" fontAlgn="auto" latinLnBrk="0" hangingPunct="1">
        <a:lnSpc>
          <a:spcPct val="120000"/>
        </a:lnSpc>
        <a:spcBef>
          <a:spcPts val="0"/>
        </a:spcBef>
        <a:spcAft>
          <a:spcPts val="600"/>
        </a:spcAft>
        <a:buFont typeface="Arial" panose="020B0604020202020204" pitchFamily="34" charset="0"/>
        <a:buChar char="●"/>
        <a:defRPr sz="1200" u="none" strike="noStrike" kern="1200" cap="none" spc="150" normalizeH="0" baseline="0">
          <a:solidFill>
            <a:schemeClr val="tx1">
              <a:lumMod val="65000"/>
              <a:lumOff val="35000"/>
            </a:schemeClr>
          </a:solidFill>
          <a:uFillTx/>
          <a:latin typeface="+mn-lt"/>
          <a:ea typeface="+mn-ea"/>
          <a:cs typeface="+mn-cs"/>
        </a:defRPr>
      </a:lvl3pPr>
      <a:lvl4pPr marL="1200150" indent="-171450" algn="l" defTabSz="685800" rtl="0" eaLnBrk="1" fontAlgn="auto" latinLnBrk="0" hangingPunct="1">
        <a:lnSpc>
          <a:spcPct val="120000"/>
        </a:lnSpc>
        <a:spcBef>
          <a:spcPts val="0"/>
        </a:spcBef>
        <a:spcAft>
          <a:spcPts val="300"/>
        </a:spcAft>
        <a:buFont typeface="Wingdings" panose="05000000000000000000" charset="0"/>
        <a:buChar char=""/>
        <a:defRPr sz="1050" u="none" strike="noStrike" kern="1200" cap="none" spc="150" normalizeH="0" baseline="0">
          <a:solidFill>
            <a:schemeClr val="tx1">
              <a:lumMod val="65000"/>
              <a:lumOff val="35000"/>
            </a:schemeClr>
          </a:solidFill>
          <a:uFillTx/>
          <a:latin typeface="+mn-lt"/>
          <a:ea typeface="+mn-ea"/>
          <a:cs typeface="+mn-cs"/>
        </a:defRPr>
      </a:lvl4pPr>
      <a:lvl5pPr marL="1543050" indent="-171450" algn="l" defTabSz="685800" rtl="0" eaLnBrk="1" fontAlgn="auto" latinLnBrk="0" hangingPunct="1">
        <a:lnSpc>
          <a:spcPct val="120000"/>
        </a:lnSpc>
        <a:spcBef>
          <a:spcPts val="0"/>
        </a:spcBef>
        <a:spcAft>
          <a:spcPts val="300"/>
        </a:spcAft>
        <a:buFont typeface="Arial" panose="020B0604020202020204" pitchFamily="34" charset="0"/>
        <a:buChar char="•"/>
        <a:defRPr sz="1050" u="none" strike="noStrike" kern="1200" cap="none" spc="150" normalizeH="0" baseline="0">
          <a:solidFill>
            <a:schemeClr val="tx1">
              <a:lumMod val="65000"/>
              <a:lumOff val="35000"/>
            </a:schemeClr>
          </a:solidFill>
          <a:uFillTx/>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3.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65.xml"/><Relationship Id="rId2" Type="http://schemas.openxmlformats.org/officeDocument/2006/relationships/image" Target="../media/image2.png"/><Relationship Id="rId1" Type="http://schemas.openxmlformats.org/officeDocument/2006/relationships/tags" Target="../tags/tag64.xml"/></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6" name="矩形 26"/>
          <p:cNvSpPr/>
          <p:nvPr/>
        </p:nvSpPr>
        <p:spPr>
          <a:xfrm>
            <a:off x="0" y="3174365"/>
            <a:ext cx="6858000" cy="4813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文本框 1"/>
          <p:cNvSpPr txBox="1"/>
          <p:nvPr/>
        </p:nvSpPr>
        <p:spPr>
          <a:xfrm>
            <a:off x="2288540" y="4427220"/>
            <a:ext cx="4311650" cy="1591310"/>
          </a:xfrm>
          <a:prstGeom prst="rect">
            <a:avLst/>
          </a:prstGeom>
          <a:noFill/>
        </p:spPr>
        <p:txBody>
          <a:bodyPr wrap="square" rtlCol="0">
            <a:noAutofit/>
          </a:bodyPr>
          <a:p>
            <a:r>
              <a:rPr lang="zh-CN" altLang="en-US" sz="1400">
                <a:solidFill>
                  <a:schemeClr val="bg2"/>
                </a:solidFill>
                <a:cs typeface="+mn-lt"/>
              </a:rPr>
              <a:t>This is currently the most popular hybrid inverter in the Eropean market, he can be connected to the grid operation, or not connected to the grid operation. With six charging and discharging period, it can also accept the energy stored by a diesel generator t keep your home powered for 24 hours a day.</a:t>
            </a:r>
            <a:endParaRPr lang="zh-CN" altLang="en-US" sz="1400">
              <a:solidFill>
                <a:schemeClr val="bg2"/>
              </a:solidFill>
              <a:cs typeface="+mn-lt"/>
            </a:endParaRPr>
          </a:p>
        </p:txBody>
      </p:sp>
      <p:pic>
        <p:nvPicPr>
          <p:cNvPr id="8" name="图片 7" descr="逆变器SUN 12  14 16 K-SG01LP1-EU封面"/>
          <p:cNvPicPr>
            <a:picLocks noChangeAspect="1"/>
          </p:cNvPicPr>
          <p:nvPr/>
        </p:nvPicPr>
        <p:blipFill>
          <a:blip r:embed="rId1"/>
          <a:stretch>
            <a:fillRect/>
          </a:stretch>
        </p:blipFill>
        <p:spPr>
          <a:xfrm>
            <a:off x="0" y="0"/>
            <a:ext cx="6858000" cy="9903460"/>
          </a:xfrm>
          <a:prstGeom prst="rect">
            <a:avLst/>
          </a:prstGeom>
        </p:spPr>
      </p:pic>
    </p:spTree>
    <p:custDataLst>
      <p:tags r:id="rId2"/>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graphicFrame>
        <p:nvGraphicFramePr>
          <p:cNvPr id="11" name="表格 10"/>
          <p:cNvGraphicFramePr/>
          <p:nvPr>
            <p:custDataLst>
              <p:tags r:id="rId1"/>
            </p:custDataLst>
          </p:nvPr>
        </p:nvGraphicFramePr>
        <p:xfrm>
          <a:off x="89535" y="525145"/>
          <a:ext cx="6768465" cy="7524115"/>
        </p:xfrm>
        <a:graphic>
          <a:graphicData uri="http://schemas.openxmlformats.org/drawingml/2006/table">
            <a:tbl>
              <a:tblPr/>
              <a:tblGrid>
                <a:gridCol w="1921510"/>
                <a:gridCol w="1626870"/>
                <a:gridCol w="1610360"/>
                <a:gridCol w="1609725"/>
              </a:tblGrid>
              <a:tr h="182880">
                <a:tc gridSpan="4">
                  <a:txBody>
                    <a:bodyPr/>
                    <a:p>
                      <a:pPr indent="0">
                        <a:buNone/>
                      </a:pPr>
                      <a:r>
                        <a:rPr lang="en-US" sz="700" b="1">
                          <a:solidFill>
                            <a:srgbClr val="FFFFFF"/>
                          </a:solidFill>
                          <a:latin typeface="Calibri" panose="020F0502020204030204" charset="0"/>
                          <a:cs typeface="Calibri" panose="020F0502020204030204" charset="0"/>
                        </a:rPr>
                        <a:t>Model	                                                                                 </a:t>
                      </a:r>
                      <a:r>
                        <a:rPr lang="en-US" sz="600" b="0">
                          <a:solidFill>
                            <a:srgbClr val="FFFFFF"/>
                          </a:solidFill>
                          <a:latin typeface="Calibri" panose="020F0502020204030204" charset="0"/>
                          <a:cs typeface="Calibri" panose="020F0502020204030204" charset="0"/>
                        </a:rPr>
                        <a:t>SUN-12K-SG01LP1-EU	                         SUN-14K-SG01LP1-EU	                                     SUN-16K-SG01LP1-EU </a:t>
                      </a:r>
                      <a:endParaRPr lang="en-US" altLang="en-US" sz="700" b="1">
                        <a:solidFill>
                          <a:srgbClr val="FFFFFF"/>
                        </a:solidFill>
                        <a:latin typeface="Calibri" panose="020F0502020204030204" charset="0"/>
                        <a:ea typeface="Calibri" panose="020F0502020204030204" charset="0"/>
                        <a:cs typeface="Calibri" panose="020F0502020204030204" charset="0"/>
                      </a:endParaRPr>
                    </a:p>
                  </a:txBody>
                  <a:tcPr marL="0" marR="0" marT="0" marB="0" vert="horz" anchor="t" anchorCtr="0">
                    <a:lnL>
                      <a:noFill/>
                    </a:lnL>
                    <a:lnR cap="flat">
                      <a:noFill/>
                    </a:lnR>
                    <a:lnT cap="flat">
                      <a:noFill/>
                    </a:lnT>
                    <a:lnB w="76200" cap="flat" cmpd="sng">
                      <a:solidFill>
                        <a:srgbClr val="FFFFFF"/>
                      </a:solidFill>
                      <a:prstDash val="solid"/>
                      <a:headEnd type="none" w="med" len="med"/>
                      <a:tailEnd type="none" w="med" len="med"/>
                    </a:lnB>
                    <a:lnTlToBr>
                      <a:noFill/>
                    </a:lnTlToBr>
                    <a:lnBlToTr>
                      <a:noFill/>
                    </a:lnBlToTr>
                    <a:solidFill>
                      <a:srgbClr val="323333"/>
                    </a:solidFill>
                  </a:tcPr>
                </a:tc>
                <a:tc hMerge="1">
                  <a:tcPr>
                    <a:lnT cap="flat">
                      <a:noFill/>
                    </a:lnT>
                    <a:lnB w="76200" cap="flat" cmpd="sng">
                      <a:solidFill>
                        <a:srgbClr val="FFFFFF"/>
                      </a:solidFill>
                      <a:prstDash val="solid"/>
                      <a:headEnd type="none" w="med" len="med"/>
                      <a:tailEnd type="none" w="med" len="med"/>
                    </a:lnB>
                  </a:tcPr>
                </a:tc>
                <a:tc hMerge="1">
                  <a:tcPr>
                    <a:lnT cap="flat">
                      <a:noFill/>
                    </a:lnT>
                    <a:lnB w="76200" cap="flat" cmpd="sng">
                      <a:solidFill>
                        <a:srgbClr val="FFFFFF"/>
                      </a:solidFill>
                      <a:prstDash val="solid"/>
                      <a:headEnd type="none" w="med" len="med"/>
                      <a:tailEnd type="none" w="med" len="med"/>
                    </a:lnB>
                  </a:tcPr>
                </a:tc>
                <a:tc hMerge="1">
                  <a:tcPr>
                    <a:lnR cap="flat">
                      <a:noFill/>
                    </a:lnR>
                    <a:lnT cap="flat">
                      <a:noFill/>
                    </a:lnT>
                    <a:lnB w="76200" cap="flat" cmpd="sng">
                      <a:solidFill>
                        <a:srgbClr val="FFFFFF"/>
                      </a:solidFill>
                      <a:prstDash val="solid"/>
                      <a:headEnd type="none" w="med" len="med"/>
                      <a:tailEnd type="none" w="med" len="med"/>
                    </a:lnB>
                  </a:tcPr>
                </a:tc>
              </a:tr>
              <a:tr h="168910">
                <a:tc>
                  <a:txBody>
                    <a:bodyPr/>
                    <a:p>
                      <a:pPr indent="0">
                        <a:buNone/>
                      </a:pPr>
                      <a:r>
                        <a:rPr lang="en-US" sz="700" b="0">
                          <a:solidFill>
                            <a:srgbClr val="666767"/>
                          </a:solidFill>
                          <a:latin typeface="Calibri" panose="020F0502020204030204" charset="0"/>
                          <a:cs typeface="Calibri" panose="020F0502020204030204" charset="0"/>
                        </a:rPr>
                        <a:t>BatteryType</a:t>
                      </a:r>
                      <a:endParaRPr lang="en-US" altLang="en-US" sz="700" b="1">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a:noFill/>
                    </a:lnL>
                    <a:lnR w="38100" cap="flat" cmpd="sng">
                      <a:solidFill>
                        <a:srgbClr val="FFFFFF"/>
                      </a:solidFill>
                      <a:prstDash val="solid"/>
                      <a:headEnd type="none" w="med" len="med"/>
                      <a:tailEnd type="none" w="med" len="med"/>
                    </a:lnR>
                    <a:lnT w="76200" cap="flat" cmpd="sng">
                      <a:solidFill>
                        <a:srgbClr val="FFFFFF"/>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gridSpan="3">
                  <a:txBody>
                    <a:bodyPr/>
                    <a:p>
                      <a:pPr indent="0" algn="ctr">
                        <a:buNone/>
                      </a:pPr>
                      <a:r>
                        <a:rPr lang="en-US" sz="800" b="0">
                          <a:latin typeface="Arial" panose="020B0604020202020204" pitchFamily="34" charset="0"/>
                          <a:cs typeface="Arial" panose="020B0604020202020204" pitchFamily="34" charset="0"/>
                        </a:rPr>
                        <a:t> </a:t>
                      </a:r>
                      <a:r>
                        <a:rPr lang="en-US" sz="700" b="0">
                          <a:solidFill>
                            <a:srgbClr val="666767"/>
                          </a:solidFill>
                          <a:latin typeface="Calibri" panose="020F0502020204030204" charset="0"/>
                          <a:cs typeface="Calibri" panose="020F0502020204030204" charset="0"/>
                        </a:rPr>
                        <a:t>Lead-acid or Li-lon</a:t>
                      </a:r>
                      <a:endParaRPr lang="en-US" altLang="en-US" sz="800" b="0">
                        <a:latin typeface="Arial" panose="020B0604020202020204" pitchFamily="34" charset="0"/>
                        <a:ea typeface="Arial" panose="020B0604020202020204" pitchFamily="34" charset="0"/>
                        <a:cs typeface="Arial" panose="020B0604020202020204" pitchFamily="34" charset="0"/>
                      </a:endParaRPr>
                    </a:p>
                  </a:txBody>
                  <a:tcPr marL="0" marR="0" marT="0" marB="0" vert="horz" anchor="t" anchorCtr="0">
                    <a:lnL w="38100" cap="flat" cmpd="sng">
                      <a:solidFill>
                        <a:srgbClr val="FFFFFF"/>
                      </a:solidFill>
                      <a:prstDash val="solid"/>
                      <a:headEnd type="none" w="med" len="med"/>
                      <a:tailEnd type="none" w="med" len="med"/>
                    </a:lnL>
                    <a:lnR cap="flat">
                      <a:noFill/>
                    </a:lnR>
                    <a:lnT w="76200" cap="flat" cmpd="sng">
                      <a:solidFill>
                        <a:srgbClr val="FFFFFF"/>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hMerge="1">
                  <a:tcPr>
                    <a:lnT w="76200" cap="flat" cmpd="sng">
                      <a:solidFill>
                        <a:srgbClr val="FFFFFF"/>
                      </a:solidFill>
                      <a:prstDash val="solid"/>
                      <a:headEnd type="none" w="med" len="med"/>
                      <a:tailEnd type="none" w="med" len="med"/>
                    </a:lnT>
                    <a:lnB w="12700" cap="flat" cmpd="sng">
                      <a:solidFill>
                        <a:srgbClr val="969696"/>
                      </a:solidFill>
                      <a:prstDash val="solid"/>
                      <a:headEnd type="none" w="med" len="med"/>
                      <a:tailEnd type="none" w="med" len="med"/>
                    </a:lnB>
                  </a:tcPr>
                </a:tc>
                <a:tc hMerge="1">
                  <a:tcPr>
                    <a:lnR cap="flat">
                      <a:noFill/>
                    </a:lnR>
                    <a:lnT w="76200" cap="flat" cmpd="sng">
                      <a:solidFill>
                        <a:srgbClr val="FFFFFF"/>
                      </a:solidFill>
                      <a:prstDash val="solid"/>
                      <a:headEnd type="none" w="med" len="med"/>
                      <a:tailEnd type="none" w="med" len="med"/>
                    </a:lnT>
                    <a:lnB w="12700" cap="flat" cmpd="sng">
                      <a:solidFill>
                        <a:srgbClr val="969696"/>
                      </a:solidFill>
                      <a:prstDash val="solid"/>
                      <a:headEnd type="none" w="med" len="med"/>
                      <a:tailEnd type="none" w="med" len="med"/>
                    </a:lnB>
                  </a:tcPr>
                </a:tc>
              </a:tr>
              <a:tr h="133350">
                <a:tc>
                  <a:txBody>
                    <a:bodyPr/>
                    <a:p>
                      <a:pPr indent="0">
                        <a:buNone/>
                      </a:pPr>
                      <a:r>
                        <a:rPr lang="en-US" sz="700" b="0">
                          <a:solidFill>
                            <a:srgbClr val="666767"/>
                          </a:solidFill>
                          <a:latin typeface="Calibri" panose="020F0502020204030204" charset="0"/>
                          <a:cs typeface="Calibri" panose="020F0502020204030204" charset="0"/>
                        </a:rPr>
                        <a:t>Battery Voltage Range (V)</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a:noFill/>
                    </a:lnL>
                    <a:lnR w="38100" cap="flat" cmpd="sng">
                      <a:solidFill>
                        <a:srgbClr val="FFFFFF"/>
                      </a:solidFill>
                      <a:prstDash val="solid"/>
                      <a:headEnd type="none" w="med" len="med"/>
                      <a:tailEnd type="none" w="med" len="med"/>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gridSpan="3">
                  <a:txBody>
                    <a:bodyPr/>
                    <a:p>
                      <a:pPr indent="0" algn="ctr">
                        <a:buNone/>
                      </a:pPr>
                      <a:r>
                        <a:rPr lang="en-US" sz="700" b="0">
                          <a:solidFill>
                            <a:srgbClr val="666767"/>
                          </a:solidFill>
                          <a:latin typeface="Calibri" panose="020F0502020204030204" charset="0"/>
                          <a:cs typeface="Calibri" panose="020F0502020204030204" charset="0"/>
                        </a:rPr>
                        <a:t>40~60</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38100" cap="flat" cmpd="sng">
                      <a:solidFill>
                        <a:srgbClr val="FFFFFF"/>
                      </a:solidFill>
                      <a:prstDash val="solid"/>
                      <a:headEnd type="none" w="med" len="med"/>
                      <a:tailEnd type="none" w="med" len="med"/>
                    </a:lnL>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hMerge="1">
                  <a:tcP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c hMerge="1">
                  <a:tcPr>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r>
              <a:tr h="135255">
                <a:tc>
                  <a:txBody>
                    <a:bodyPr/>
                    <a:p>
                      <a:pPr indent="0">
                        <a:buNone/>
                      </a:pPr>
                      <a:r>
                        <a:rPr lang="en-US" sz="700" b="0">
                          <a:solidFill>
                            <a:srgbClr val="666767"/>
                          </a:solidFill>
                          <a:latin typeface="Calibri" panose="020F0502020204030204" charset="0"/>
                          <a:cs typeface="Calibri" panose="020F0502020204030204" charset="0"/>
                        </a:rPr>
                        <a:t>Max. Charging Current (A)</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a:noFill/>
                    </a:lnL>
                    <a:lnR w="38100" cap="flat" cmpd="sng">
                      <a:solidFill>
                        <a:srgbClr val="FFFFFF"/>
                      </a:solidFill>
                      <a:prstDash val="solid"/>
                      <a:headEnd type="none" w="med" len="med"/>
                      <a:tailEnd type="none" w="med" len="med"/>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a:txBody>
                    <a:bodyPr/>
                    <a:p>
                      <a:pPr indent="0" algn="ctr">
                        <a:buNone/>
                      </a:pPr>
                      <a:r>
                        <a:rPr lang="en-US" sz="700" b="0">
                          <a:solidFill>
                            <a:srgbClr val="666767"/>
                          </a:solidFill>
                          <a:latin typeface="Calibri" panose="020F0502020204030204" charset="0"/>
                          <a:cs typeface="Calibri" panose="020F0502020204030204" charset="0"/>
                        </a:rPr>
                        <a:t>220</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38100" cap="flat" cmpd="sng">
                      <a:solidFill>
                        <a:srgbClr val="FFFFFF"/>
                      </a:solidFill>
                      <a:prstDash val="solid"/>
                      <a:headEnd type="none" w="med" len="med"/>
                      <a:tailEnd type="none" w="med" len="med"/>
                    </a:lnL>
                    <a:lnR w="12700" cap="flat" cmpd="sng">
                      <a:solidFill>
                        <a:srgbClr val="969696"/>
                      </a:solidFill>
                      <a:prstDash val="solid"/>
                      <a:headEnd type="none" w="med" len="med"/>
                      <a:tailEnd type="none" w="med" len="med"/>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a:txBody>
                    <a:bodyPr/>
                    <a:p>
                      <a:pPr indent="0" algn="ctr">
                        <a:buNone/>
                      </a:pPr>
                      <a:r>
                        <a:rPr lang="en-US" sz="700" b="0">
                          <a:solidFill>
                            <a:srgbClr val="666767"/>
                          </a:solidFill>
                          <a:latin typeface="Calibri" panose="020F0502020204030204" charset="0"/>
                          <a:cs typeface="Calibri" panose="020F0502020204030204" charset="0"/>
                        </a:rPr>
                        <a:t>250</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12700" cap="flat" cmpd="sng">
                      <a:solidFill>
                        <a:srgbClr val="969696"/>
                      </a:solidFill>
                      <a:prstDash val="solid"/>
                      <a:headEnd type="none" w="med" len="med"/>
                      <a:tailEnd type="none" w="med" len="med"/>
                    </a:lnL>
                    <a:lnR w="12700" cap="flat" cmpd="sng">
                      <a:solidFill>
                        <a:srgbClr val="969696"/>
                      </a:solidFill>
                      <a:prstDash val="solid"/>
                      <a:headEnd type="none" w="med" len="med"/>
                      <a:tailEnd type="none" w="med" len="med"/>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a:txBody>
                    <a:bodyPr/>
                    <a:p>
                      <a:pPr indent="0" algn="ctr">
                        <a:buNone/>
                      </a:pPr>
                      <a:r>
                        <a:rPr lang="en-US" sz="700" b="0">
                          <a:solidFill>
                            <a:srgbClr val="666767"/>
                          </a:solidFill>
                          <a:latin typeface="Calibri" panose="020F0502020204030204" charset="0"/>
                          <a:cs typeface="Calibri" panose="020F0502020204030204" charset="0"/>
                        </a:rPr>
                        <a:t>290</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12700" cap="flat" cmpd="sng">
                      <a:solidFill>
                        <a:srgbClr val="969696"/>
                      </a:solidFill>
                      <a:prstDash val="solid"/>
                      <a:headEnd type="none" w="med" len="med"/>
                      <a:tailEnd type="none" w="med" len="med"/>
                    </a:lnL>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r>
              <a:tr h="133985">
                <a:tc>
                  <a:txBody>
                    <a:bodyPr/>
                    <a:p>
                      <a:pPr indent="0">
                        <a:buNone/>
                      </a:pPr>
                      <a:r>
                        <a:rPr lang="en-US" sz="700" b="0">
                          <a:solidFill>
                            <a:srgbClr val="666767"/>
                          </a:solidFill>
                          <a:latin typeface="Calibri" panose="020F0502020204030204" charset="0"/>
                          <a:cs typeface="Calibri" panose="020F0502020204030204" charset="0"/>
                        </a:rPr>
                        <a:t>Max. Discharging Current (A)</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a:noFill/>
                    </a:lnL>
                    <a:lnR w="38100" cap="flat" cmpd="sng">
                      <a:solidFill>
                        <a:srgbClr val="FFFFFF"/>
                      </a:solidFill>
                      <a:prstDash val="solid"/>
                      <a:headEnd type="none" w="med" len="med"/>
                      <a:tailEnd type="none" w="med" len="med"/>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a:txBody>
                    <a:bodyPr/>
                    <a:p>
                      <a:pPr indent="0" algn="ctr">
                        <a:buNone/>
                      </a:pPr>
                      <a:r>
                        <a:rPr lang="en-US" sz="700" b="0">
                          <a:solidFill>
                            <a:srgbClr val="666767"/>
                          </a:solidFill>
                          <a:latin typeface="Calibri" panose="020F0502020204030204" charset="0"/>
                          <a:cs typeface="Calibri" panose="020F0502020204030204" charset="0"/>
                        </a:rPr>
                        <a:t>220</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38100" cap="flat" cmpd="sng">
                      <a:solidFill>
                        <a:srgbClr val="FFFFFF"/>
                      </a:solidFill>
                      <a:prstDash val="solid"/>
                      <a:headEnd type="none" w="med" len="med"/>
                      <a:tailEnd type="none" w="med" len="med"/>
                    </a:lnL>
                    <a:lnR w="12700" cap="flat" cmpd="sng">
                      <a:solidFill>
                        <a:srgbClr val="969696"/>
                      </a:solidFill>
                      <a:prstDash val="solid"/>
                      <a:headEnd type="none" w="med" len="med"/>
                      <a:tailEnd type="none" w="med" len="med"/>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a:txBody>
                    <a:bodyPr/>
                    <a:p>
                      <a:pPr indent="0" algn="ctr">
                        <a:buNone/>
                      </a:pPr>
                      <a:r>
                        <a:rPr lang="en-US" sz="700" b="0">
                          <a:solidFill>
                            <a:srgbClr val="666767"/>
                          </a:solidFill>
                          <a:latin typeface="Calibri" panose="020F0502020204030204" charset="0"/>
                          <a:cs typeface="Calibri" panose="020F0502020204030204" charset="0"/>
                        </a:rPr>
                        <a:t>250</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12700" cap="flat" cmpd="sng">
                      <a:solidFill>
                        <a:srgbClr val="969696"/>
                      </a:solidFill>
                      <a:prstDash val="solid"/>
                      <a:headEnd type="none" w="med" len="med"/>
                      <a:tailEnd type="none" w="med" len="med"/>
                    </a:lnL>
                    <a:lnR w="12700" cap="flat" cmpd="sng">
                      <a:solidFill>
                        <a:srgbClr val="969696"/>
                      </a:solidFill>
                      <a:prstDash val="solid"/>
                      <a:headEnd type="none" w="med" len="med"/>
                      <a:tailEnd type="none" w="med" len="med"/>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a:txBody>
                    <a:bodyPr/>
                    <a:p>
                      <a:pPr indent="0" algn="ctr">
                        <a:buNone/>
                      </a:pPr>
                      <a:r>
                        <a:rPr lang="en-US" sz="700" b="0">
                          <a:solidFill>
                            <a:srgbClr val="666767"/>
                          </a:solidFill>
                          <a:latin typeface="Calibri" panose="020F0502020204030204" charset="0"/>
                          <a:cs typeface="Calibri" panose="020F0502020204030204" charset="0"/>
                        </a:rPr>
                        <a:t>290</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12700" cap="flat" cmpd="sng">
                      <a:solidFill>
                        <a:srgbClr val="969696"/>
                      </a:solidFill>
                      <a:prstDash val="solid"/>
                      <a:headEnd type="none" w="med" len="med"/>
                      <a:tailEnd type="none" w="med" len="med"/>
                    </a:lnL>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r>
              <a:tr h="135890">
                <a:tc>
                  <a:txBody>
                    <a:bodyPr/>
                    <a:p>
                      <a:pPr indent="0">
                        <a:buNone/>
                      </a:pPr>
                      <a:r>
                        <a:rPr lang="en-US" sz="700" b="0">
                          <a:solidFill>
                            <a:srgbClr val="666767"/>
                          </a:solidFill>
                          <a:latin typeface="Calibri" panose="020F0502020204030204" charset="0"/>
                          <a:cs typeface="Calibri" panose="020F0502020204030204" charset="0"/>
                        </a:rPr>
                        <a:t>External Temperature Sensor</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a:noFill/>
                    </a:lnL>
                    <a:lnR w="38100" cap="flat" cmpd="sng">
                      <a:solidFill>
                        <a:srgbClr val="FFFFFF"/>
                      </a:solidFill>
                      <a:prstDash val="solid"/>
                      <a:headEnd type="none" w="med" len="med"/>
                      <a:tailEnd type="none" w="med" len="med"/>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gridSpan="3">
                  <a:txBody>
                    <a:bodyPr/>
                    <a:p>
                      <a:pPr indent="0" algn="ctr">
                        <a:buNone/>
                      </a:pPr>
                      <a:r>
                        <a:rPr lang="en-US" sz="700" b="0">
                          <a:solidFill>
                            <a:srgbClr val="666767"/>
                          </a:solidFill>
                          <a:latin typeface="Calibri" panose="020F0502020204030204" charset="0"/>
                          <a:cs typeface="Calibri" panose="020F0502020204030204" charset="0"/>
                        </a:rPr>
                        <a:t>Yes</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38100" cap="flat" cmpd="sng">
                      <a:solidFill>
                        <a:srgbClr val="FFFFFF"/>
                      </a:solidFill>
                      <a:prstDash val="solid"/>
                      <a:headEnd type="none" w="med" len="med"/>
                      <a:tailEnd type="none" w="med" len="med"/>
                    </a:lnL>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hMerge="1">
                  <a:tcP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c hMerge="1">
                  <a:tcPr>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r>
              <a:tr h="133985">
                <a:tc>
                  <a:txBody>
                    <a:bodyPr/>
                    <a:p>
                      <a:pPr indent="0">
                        <a:buNone/>
                      </a:pPr>
                      <a:r>
                        <a:rPr lang="en-US" sz="700" b="0">
                          <a:solidFill>
                            <a:srgbClr val="666767"/>
                          </a:solidFill>
                          <a:latin typeface="Calibri" panose="020F0502020204030204" charset="0"/>
                          <a:cs typeface="Calibri" panose="020F0502020204030204" charset="0"/>
                        </a:rPr>
                        <a:t>Charging Curve</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a:noFill/>
                    </a:lnL>
                    <a:lnR w="38100" cap="flat" cmpd="sng">
                      <a:solidFill>
                        <a:srgbClr val="FFFFFF"/>
                      </a:solidFill>
                      <a:prstDash val="solid"/>
                      <a:headEnd type="none" w="med" len="med"/>
                      <a:tailEnd type="none" w="med" len="med"/>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gridSpan="3">
                  <a:txBody>
                    <a:bodyPr/>
                    <a:p>
                      <a:pPr indent="0" algn="ctr">
                        <a:buNone/>
                      </a:pPr>
                      <a:r>
                        <a:rPr lang="en-US" sz="700" b="0">
                          <a:solidFill>
                            <a:srgbClr val="666767"/>
                          </a:solidFill>
                          <a:latin typeface="Calibri" panose="020F0502020204030204" charset="0"/>
                          <a:cs typeface="Calibri" panose="020F0502020204030204" charset="0"/>
                        </a:rPr>
                        <a:t>3 Stages / Equalization</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38100" cap="flat" cmpd="sng">
                      <a:solidFill>
                        <a:srgbClr val="FFFFFF"/>
                      </a:solidFill>
                      <a:prstDash val="solid"/>
                      <a:headEnd type="none" w="med" len="med"/>
                      <a:tailEnd type="none" w="med" len="med"/>
                    </a:lnL>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hMerge="1">
                  <a:tcP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c hMerge="1">
                  <a:tcPr>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r>
              <a:tr h="134620">
                <a:tc>
                  <a:txBody>
                    <a:bodyPr/>
                    <a:p>
                      <a:pPr indent="0">
                        <a:buNone/>
                      </a:pPr>
                      <a:r>
                        <a:rPr lang="en-US" sz="700" b="0">
                          <a:solidFill>
                            <a:srgbClr val="666767"/>
                          </a:solidFill>
                          <a:latin typeface="Calibri" panose="020F0502020204030204" charset="0"/>
                          <a:cs typeface="Calibri" panose="020F0502020204030204" charset="0"/>
                        </a:rPr>
                        <a:t>Charging Strategy for Li-Ion Battery</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a:noFill/>
                    </a:lnL>
                    <a:lnR w="38100" cap="flat" cmpd="sng">
                      <a:solidFill>
                        <a:srgbClr val="FFFFFF"/>
                      </a:solidFill>
                      <a:prstDash val="solid"/>
                      <a:headEnd type="none" w="med" len="med"/>
                      <a:tailEnd type="none" w="med" len="med"/>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gridSpan="3">
                  <a:txBody>
                    <a:bodyPr/>
                    <a:p>
                      <a:pPr indent="0" algn="ctr">
                        <a:buNone/>
                      </a:pPr>
                      <a:r>
                        <a:rPr lang="en-US" sz="700" b="0">
                          <a:solidFill>
                            <a:srgbClr val="666767"/>
                          </a:solidFill>
                          <a:latin typeface="Calibri" panose="020F0502020204030204" charset="0"/>
                          <a:cs typeface="Calibri" panose="020F0502020204030204" charset="0"/>
                        </a:rPr>
                        <a:t>Self-adaption to BMS</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38100" cap="flat" cmpd="sng">
                      <a:solidFill>
                        <a:srgbClr val="FFFFFF"/>
                      </a:solidFill>
                      <a:prstDash val="solid"/>
                      <a:headEnd type="none" w="med" len="med"/>
                      <a:tailEnd type="none" w="med" len="med"/>
                    </a:lnL>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hMerge="1">
                  <a:tcP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c hMerge="1">
                  <a:tcPr>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r>
              <a:tr h="135255">
                <a:tc>
                  <a:txBody>
                    <a:bodyPr/>
                    <a:p>
                      <a:pPr indent="0">
                        <a:buNone/>
                      </a:pPr>
                      <a:r>
                        <a:rPr lang="en-US" sz="700" b="1">
                          <a:solidFill>
                            <a:srgbClr val="666767"/>
                          </a:solidFill>
                          <a:latin typeface="Calibri" panose="020F0502020204030204" charset="0"/>
                          <a:cs typeface="Calibri" panose="020F0502020204030204" charset="0"/>
                        </a:rPr>
                        <a:t>PV String Input Data</a:t>
                      </a:r>
                      <a:endParaRPr lang="en-US" altLang="en-US" sz="700" b="1">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a:noFill/>
                    </a:lnL>
                    <a:lnR w="38100" cap="flat" cmpd="sng">
                      <a:solidFill>
                        <a:srgbClr val="FFFFFF"/>
                      </a:solidFill>
                      <a:prstDash val="solid"/>
                      <a:headEnd type="none" w="med" len="med"/>
                      <a:tailEnd type="none" w="med" len="med"/>
                    </a:lnR>
                    <a:lnT w="12700" cap="flat" cmpd="sng">
                      <a:solidFill>
                        <a:srgbClr val="969696"/>
                      </a:solidFill>
                      <a:prstDash val="solid"/>
                      <a:headEnd type="none" w="med" len="med"/>
                      <a:tailEnd type="none" w="med" len="med"/>
                    </a:lnT>
                    <a:lnB cap="flat">
                      <a:noFill/>
                    </a:lnB>
                    <a:lnTlToBr>
                      <a:noFill/>
                    </a:lnTlToBr>
                    <a:lnBlToTr>
                      <a:noFill/>
                    </a:lnBlToTr>
                    <a:solidFill>
                      <a:srgbClr val="C6C6C6"/>
                    </a:solidFill>
                  </a:tcPr>
                </a:tc>
                <a:tc gridSpan="3">
                  <a:txBody>
                    <a:bodyPr/>
                    <a:p>
                      <a:pPr indent="0">
                        <a:buNone/>
                      </a:pPr>
                      <a:r>
                        <a:rPr lang="en-US" sz="600" b="0">
                          <a:latin typeface="Times New Roman" panose="02020603050405020304" charset="0"/>
                          <a:cs typeface="Times New Roman" panose="02020603050405020304" charset="0"/>
                        </a:rPr>
                        <a:t> </a:t>
                      </a:r>
                      <a:endParaRPr lang="en-US" altLang="en-US" sz="6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w="38100" cap="flat" cmpd="sng">
                      <a:solidFill>
                        <a:srgbClr val="FFFFFF"/>
                      </a:solidFill>
                      <a:prstDash val="solid"/>
                      <a:headEnd type="none" w="med" len="med"/>
                      <a:tailEnd type="none" w="med" len="med"/>
                    </a:lnL>
                    <a:lnR cap="flat">
                      <a:noFill/>
                    </a:lnR>
                    <a:lnT w="12700" cap="flat" cmpd="sng">
                      <a:solidFill>
                        <a:srgbClr val="969696"/>
                      </a:solidFill>
                      <a:prstDash val="solid"/>
                      <a:headEnd type="none" w="med" len="med"/>
                      <a:tailEnd type="none" w="med" len="med"/>
                    </a:lnT>
                    <a:lnB cap="flat">
                      <a:noFill/>
                    </a:lnB>
                    <a:lnTlToBr>
                      <a:noFill/>
                    </a:lnTlToBr>
                    <a:lnBlToTr>
                      <a:noFill/>
                    </a:lnBlToTr>
                    <a:solidFill>
                      <a:srgbClr val="C6C6C6"/>
                    </a:solidFill>
                  </a:tcPr>
                </a:tc>
                <a:tc hMerge="1">
                  <a:tcPr>
                    <a:lnT w="12700" cap="flat" cmpd="sng">
                      <a:solidFill>
                        <a:srgbClr val="969696"/>
                      </a:solidFill>
                      <a:prstDash val="solid"/>
                      <a:headEnd type="none" w="med" len="med"/>
                      <a:tailEnd type="none" w="med" len="med"/>
                    </a:lnT>
                    <a:lnB cap="flat">
                      <a:noFill/>
                    </a:lnB>
                  </a:tcPr>
                </a:tc>
                <a:tc hMerge="1">
                  <a:tcPr>
                    <a:lnR cap="flat">
                      <a:noFill/>
                    </a:lnR>
                    <a:lnT w="12700" cap="flat" cmpd="sng">
                      <a:solidFill>
                        <a:srgbClr val="969696"/>
                      </a:solidFill>
                      <a:prstDash val="solid"/>
                      <a:headEnd type="none" w="med" len="med"/>
                      <a:tailEnd type="none" w="med" len="med"/>
                    </a:lnT>
                    <a:lnB cap="flat">
                      <a:noFill/>
                    </a:lnB>
                  </a:tcPr>
                </a:tc>
              </a:tr>
              <a:tr h="133985">
                <a:tc>
                  <a:txBody>
                    <a:bodyPr/>
                    <a:p>
                      <a:pPr indent="0">
                        <a:buNone/>
                      </a:pPr>
                      <a:r>
                        <a:rPr lang="en-US" sz="700" b="0">
                          <a:solidFill>
                            <a:srgbClr val="666767"/>
                          </a:solidFill>
                          <a:latin typeface="Calibri" panose="020F0502020204030204" charset="0"/>
                          <a:cs typeface="Calibri" panose="020F0502020204030204" charset="0"/>
                        </a:rPr>
                        <a:t>Max. DC Input Power (W)</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a:noFill/>
                    </a:lnL>
                    <a:lnR w="38100" cap="flat" cmpd="sng">
                      <a:solidFill>
                        <a:srgbClr val="FFFFFF"/>
                      </a:solidFill>
                      <a:prstDash val="solid"/>
                      <a:headEnd type="none" w="med" len="med"/>
                      <a:tailEnd type="none" w="med" len="med"/>
                    </a:lnR>
                    <a:lnT cap="flat">
                      <a:noFill/>
                    </a:lnT>
                    <a:lnB w="12700" cap="flat" cmpd="sng">
                      <a:solidFill>
                        <a:srgbClr val="969696"/>
                      </a:solidFill>
                      <a:prstDash val="solid"/>
                      <a:headEnd type="none" w="med" len="med"/>
                      <a:tailEnd type="none" w="med" len="med"/>
                    </a:lnB>
                    <a:lnTlToBr>
                      <a:noFill/>
                    </a:lnTlToBr>
                    <a:lnBlToTr>
                      <a:noFill/>
                    </a:lnBlToTr>
                    <a:noFill/>
                  </a:tcPr>
                </a:tc>
                <a:tc>
                  <a:txBody>
                    <a:bodyPr/>
                    <a:p>
                      <a:pPr indent="0" algn="ctr">
                        <a:buNone/>
                      </a:pPr>
                      <a:r>
                        <a:rPr lang="en-US" sz="700" b="0">
                          <a:solidFill>
                            <a:srgbClr val="666767"/>
                          </a:solidFill>
                          <a:latin typeface="Calibri" panose="020F0502020204030204" charset="0"/>
                          <a:cs typeface="Calibri" panose="020F0502020204030204" charset="0"/>
                        </a:rPr>
                        <a:t>15600</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38100" cap="flat" cmpd="sng">
                      <a:solidFill>
                        <a:srgbClr val="FFFFFF"/>
                      </a:solidFill>
                      <a:prstDash val="solid"/>
                      <a:headEnd type="none" w="med" len="med"/>
                      <a:tailEnd type="none" w="med" len="med"/>
                    </a:lnL>
                    <a:lnR w="12700" cap="flat" cmpd="sng">
                      <a:solidFill>
                        <a:srgbClr val="969696"/>
                      </a:solidFill>
                      <a:prstDash val="solid"/>
                      <a:headEnd type="none" w="med" len="med"/>
                      <a:tailEnd type="none" w="med" len="med"/>
                    </a:lnR>
                    <a:lnT cap="flat">
                      <a:noFill/>
                    </a:lnT>
                    <a:lnB w="12700" cap="flat" cmpd="sng">
                      <a:solidFill>
                        <a:srgbClr val="969696"/>
                      </a:solidFill>
                      <a:prstDash val="solid"/>
                      <a:headEnd type="none" w="med" len="med"/>
                      <a:tailEnd type="none" w="med" len="med"/>
                    </a:lnB>
                    <a:lnTlToBr>
                      <a:noFill/>
                    </a:lnTlToBr>
                    <a:lnBlToTr>
                      <a:noFill/>
                    </a:lnBlToTr>
                    <a:noFill/>
                  </a:tcPr>
                </a:tc>
                <a:tc>
                  <a:txBody>
                    <a:bodyPr/>
                    <a:p>
                      <a:pPr indent="0" algn="ctr">
                        <a:buNone/>
                      </a:pPr>
                      <a:r>
                        <a:rPr lang="en-US" sz="700" b="0">
                          <a:solidFill>
                            <a:srgbClr val="666767"/>
                          </a:solidFill>
                          <a:latin typeface="Calibri" panose="020F0502020204030204" charset="0"/>
                          <a:cs typeface="Calibri" panose="020F0502020204030204" charset="0"/>
                        </a:rPr>
                        <a:t>18200</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12700" cap="flat" cmpd="sng">
                      <a:solidFill>
                        <a:srgbClr val="969696"/>
                      </a:solidFill>
                      <a:prstDash val="solid"/>
                      <a:headEnd type="none" w="med" len="med"/>
                      <a:tailEnd type="none" w="med" len="med"/>
                    </a:lnL>
                    <a:lnR w="12700" cap="flat" cmpd="sng">
                      <a:solidFill>
                        <a:srgbClr val="969696"/>
                      </a:solidFill>
                      <a:prstDash val="solid"/>
                      <a:headEnd type="none" w="med" len="med"/>
                      <a:tailEnd type="none" w="med" len="med"/>
                    </a:lnR>
                    <a:lnT cap="flat">
                      <a:noFill/>
                    </a:lnT>
                    <a:lnB w="12700" cap="flat" cmpd="sng">
                      <a:solidFill>
                        <a:srgbClr val="969696"/>
                      </a:solidFill>
                      <a:prstDash val="solid"/>
                      <a:headEnd type="none" w="med" len="med"/>
                      <a:tailEnd type="none" w="med" len="med"/>
                    </a:lnB>
                    <a:lnTlToBr>
                      <a:noFill/>
                    </a:lnTlToBr>
                    <a:lnBlToTr>
                      <a:noFill/>
                    </a:lnBlToTr>
                    <a:noFill/>
                  </a:tcPr>
                </a:tc>
                <a:tc>
                  <a:txBody>
                    <a:bodyPr/>
                    <a:p>
                      <a:pPr indent="0" algn="ctr">
                        <a:buNone/>
                      </a:pPr>
                      <a:r>
                        <a:rPr lang="en-US" sz="700" b="0">
                          <a:solidFill>
                            <a:srgbClr val="666767"/>
                          </a:solidFill>
                          <a:latin typeface="Calibri" panose="020F0502020204030204" charset="0"/>
                          <a:cs typeface="Calibri" panose="020F0502020204030204" charset="0"/>
                        </a:rPr>
                        <a:t>20800</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12700" cap="flat" cmpd="sng">
                      <a:solidFill>
                        <a:srgbClr val="969696"/>
                      </a:solidFill>
                      <a:prstDash val="solid"/>
                      <a:headEnd type="none" w="med" len="med"/>
                      <a:tailEnd type="none" w="med" len="med"/>
                    </a:lnL>
                    <a:lnR cap="flat">
                      <a:noFill/>
                    </a:lnR>
                    <a:lnT cap="flat">
                      <a:noFill/>
                    </a:lnT>
                    <a:lnB w="12700" cap="flat" cmpd="sng">
                      <a:solidFill>
                        <a:srgbClr val="969696"/>
                      </a:solidFill>
                      <a:prstDash val="solid"/>
                      <a:headEnd type="none" w="med" len="med"/>
                      <a:tailEnd type="none" w="med" len="med"/>
                    </a:lnB>
                    <a:lnTlToBr>
                      <a:noFill/>
                    </a:lnTlToBr>
                    <a:lnBlToTr>
                      <a:noFill/>
                    </a:lnBlToTr>
                    <a:noFill/>
                  </a:tcPr>
                </a:tc>
              </a:tr>
              <a:tr h="135255">
                <a:tc>
                  <a:txBody>
                    <a:bodyPr/>
                    <a:p>
                      <a:pPr indent="0">
                        <a:buNone/>
                      </a:pPr>
                      <a:r>
                        <a:rPr lang="en-US" sz="700" b="0">
                          <a:solidFill>
                            <a:srgbClr val="666767"/>
                          </a:solidFill>
                          <a:latin typeface="Calibri" panose="020F0502020204030204" charset="0"/>
                          <a:cs typeface="Calibri" panose="020F0502020204030204" charset="0"/>
                        </a:rPr>
                        <a:t>Max. DC Input Voltage (V)</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a:noFill/>
                    </a:lnL>
                    <a:lnR w="38100" cap="flat" cmpd="sng">
                      <a:solidFill>
                        <a:srgbClr val="FFFFFF"/>
                      </a:solidFill>
                      <a:prstDash val="solid"/>
                      <a:headEnd type="none" w="med" len="med"/>
                      <a:tailEnd type="none" w="med" len="med"/>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gridSpan="3">
                  <a:txBody>
                    <a:bodyPr/>
                    <a:p>
                      <a:pPr indent="0" algn="ctr">
                        <a:buNone/>
                      </a:pPr>
                      <a:r>
                        <a:rPr lang="en-US" sz="700" b="0">
                          <a:solidFill>
                            <a:srgbClr val="666767"/>
                          </a:solidFill>
                          <a:latin typeface="Calibri" panose="020F0502020204030204" charset="0"/>
                          <a:cs typeface="Calibri" panose="020F0502020204030204" charset="0"/>
                        </a:rPr>
                        <a:t>500</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38100" cap="flat" cmpd="sng">
                      <a:solidFill>
                        <a:srgbClr val="FFFFFF"/>
                      </a:solidFill>
                      <a:prstDash val="solid"/>
                      <a:headEnd type="none" w="med" len="med"/>
                      <a:tailEnd type="none" w="med" len="med"/>
                    </a:lnL>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hMerge="1">
                  <a:tcP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c hMerge="1">
                  <a:tcPr>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r>
              <a:tr h="133985">
                <a:tc>
                  <a:txBody>
                    <a:bodyPr/>
                    <a:p>
                      <a:pPr indent="0">
                        <a:buNone/>
                      </a:pPr>
                      <a:r>
                        <a:rPr lang="en-US" sz="700" b="0">
                          <a:solidFill>
                            <a:srgbClr val="666767"/>
                          </a:solidFill>
                          <a:latin typeface="Calibri" panose="020F0502020204030204" charset="0"/>
                          <a:cs typeface="Calibri" panose="020F0502020204030204" charset="0"/>
                        </a:rPr>
                        <a:t>Start-up Voltage (V)</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a:noFill/>
                    </a:lnL>
                    <a:lnR w="38100" cap="flat" cmpd="sng">
                      <a:solidFill>
                        <a:srgbClr val="FFFFFF"/>
                      </a:solidFill>
                      <a:prstDash val="solid"/>
                      <a:headEnd type="none" w="med" len="med"/>
                      <a:tailEnd type="none" w="med" len="med"/>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gridSpan="3">
                  <a:txBody>
                    <a:bodyPr/>
                    <a:p>
                      <a:pPr indent="0" algn="ctr">
                        <a:buNone/>
                      </a:pPr>
                      <a:r>
                        <a:rPr lang="en-US" sz="700" b="0">
                          <a:solidFill>
                            <a:srgbClr val="666767"/>
                          </a:solidFill>
                          <a:latin typeface="Calibri" panose="020F0502020204030204" charset="0"/>
                          <a:cs typeface="Calibri" panose="020F0502020204030204" charset="0"/>
                        </a:rPr>
                        <a:t>125</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38100" cap="flat" cmpd="sng">
                      <a:solidFill>
                        <a:srgbClr val="FFFFFF"/>
                      </a:solidFill>
                      <a:prstDash val="solid"/>
                      <a:headEnd type="none" w="med" len="med"/>
                      <a:tailEnd type="none" w="med" len="med"/>
                    </a:lnL>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hMerge="1">
                  <a:tcP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c hMerge="1">
                  <a:tcPr>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r>
              <a:tr h="135255">
                <a:tc>
                  <a:txBody>
                    <a:bodyPr/>
                    <a:p>
                      <a:pPr indent="0">
                        <a:buNone/>
                      </a:pPr>
                      <a:r>
                        <a:rPr lang="en-US" sz="700" b="0">
                          <a:solidFill>
                            <a:srgbClr val="666767"/>
                          </a:solidFill>
                          <a:latin typeface="Calibri" panose="020F0502020204030204" charset="0"/>
                          <a:cs typeface="Calibri" panose="020F0502020204030204" charset="0"/>
                        </a:rPr>
                        <a:t>MPPT Range (V)</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a:noFill/>
                    </a:lnL>
                    <a:lnR w="38100" cap="flat" cmpd="sng">
                      <a:solidFill>
                        <a:srgbClr val="FFFFFF"/>
                      </a:solidFill>
                      <a:prstDash val="solid"/>
                      <a:headEnd type="none" w="med" len="med"/>
                      <a:tailEnd type="none" w="med" len="med"/>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gridSpan="3">
                  <a:txBody>
                    <a:bodyPr/>
                    <a:p>
                      <a:pPr indent="0" algn="ctr">
                        <a:buNone/>
                      </a:pPr>
                      <a:r>
                        <a:rPr lang="en-US" sz="700" b="0">
                          <a:solidFill>
                            <a:srgbClr val="666767"/>
                          </a:solidFill>
                          <a:latin typeface="Calibri" panose="020F0502020204030204" charset="0"/>
                          <a:cs typeface="Calibri" panose="020F0502020204030204" charset="0"/>
                        </a:rPr>
                        <a:t>150-425</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38100" cap="flat" cmpd="sng">
                      <a:solidFill>
                        <a:srgbClr val="FFFFFF"/>
                      </a:solidFill>
                      <a:prstDash val="solid"/>
                      <a:headEnd type="none" w="med" len="med"/>
                      <a:tailEnd type="none" w="med" len="med"/>
                    </a:lnL>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hMerge="1">
                  <a:tcP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c hMerge="1">
                  <a:tcPr>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r>
              <a:tr h="133985">
                <a:tc>
                  <a:txBody>
                    <a:bodyPr/>
                    <a:p>
                      <a:pPr indent="0">
                        <a:buNone/>
                      </a:pPr>
                      <a:r>
                        <a:rPr lang="en-US" sz="700" b="0">
                          <a:solidFill>
                            <a:srgbClr val="666767"/>
                          </a:solidFill>
                          <a:latin typeface="Calibri" panose="020F0502020204030204" charset="0"/>
                          <a:cs typeface="Calibri" panose="020F0502020204030204" charset="0"/>
                        </a:rPr>
                        <a:t>Rated DC Input Voltage (V)</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a:noFill/>
                    </a:lnL>
                    <a:lnR w="38100" cap="flat" cmpd="sng">
                      <a:solidFill>
                        <a:srgbClr val="FFFFFF"/>
                      </a:solidFill>
                      <a:prstDash val="solid"/>
                      <a:headEnd type="none" w="med" len="med"/>
                      <a:tailEnd type="none" w="med" len="med"/>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gridSpan="3">
                  <a:txBody>
                    <a:bodyPr/>
                    <a:p>
                      <a:pPr indent="0" algn="ctr">
                        <a:buNone/>
                      </a:pPr>
                      <a:r>
                        <a:rPr lang="en-US" sz="700" b="0">
                          <a:solidFill>
                            <a:srgbClr val="666767"/>
                          </a:solidFill>
                          <a:latin typeface="Calibri" panose="020F0502020204030204" charset="0"/>
                          <a:cs typeface="Calibri" panose="020F0502020204030204" charset="0"/>
                        </a:rPr>
                        <a:t>370</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38100" cap="flat" cmpd="sng">
                      <a:solidFill>
                        <a:srgbClr val="FFFFFF"/>
                      </a:solidFill>
                      <a:prstDash val="solid"/>
                      <a:headEnd type="none" w="med" len="med"/>
                      <a:tailEnd type="none" w="med" len="med"/>
                    </a:lnL>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hMerge="1">
                  <a:tcP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c hMerge="1">
                  <a:tcPr>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r>
              <a:tr h="135255">
                <a:tc>
                  <a:txBody>
                    <a:bodyPr/>
                    <a:p>
                      <a:pPr indent="0">
                        <a:buNone/>
                      </a:pPr>
                      <a:r>
                        <a:rPr lang="en-US" sz="700" b="0">
                          <a:solidFill>
                            <a:srgbClr val="666767"/>
                          </a:solidFill>
                          <a:latin typeface="Calibri" panose="020F0502020204030204" charset="0"/>
                          <a:cs typeface="Calibri" panose="020F0502020204030204" charset="0"/>
                        </a:rPr>
                        <a:t>PV Input Current (A)</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a:noFill/>
                    </a:lnL>
                    <a:lnR w="38100" cap="flat" cmpd="sng">
                      <a:solidFill>
                        <a:srgbClr val="FFFFFF"/>
                      </a:solidFill>
                      <a:prstDash val="solid"/>
                      <a:headEnd type="none" w="med" len="med"/>
                      <a:tailEnd type="none" w="med" len="med"/>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gridSpan="3">
                  <a:txBody>
                    <a:bodyPr/>
                    <a:p>
                      <a:pPr indent="0" algn="ctr">
                        <a:buNone/>
                      </a:pPr>
                      <a:r>
                        <a:rPr lang="en-US" sz="700" b="0">
                          <a:solidFill>
                            <a:srgbClr val="666767"/>
                          </a:solidFill>
                          <a:latin typeface="Calibri" panose="020F0502020204030204" charset="0"/>
                          <a:cs typeface="Calibri" panose="020F0502020204030204" charset="0"/>
                        </a:rPr>
                        <a:t>26+26+26</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38100" cap="flat" cmpd="sng">
                      <a:solidFill>
                        <a:srgbClr val="FFFFFF"/>
                      </a:solidFill>
                      <a:prstDash val="solid"/>
                      <a:headEnd type="none" w="med" len="med"/>
                      <a:tailEnd type="none" w="med" len="med"/>
                    </a:lnL>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hMerge="1">
                  <a:tcP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c hMerge="1">
                  <a:tcPr>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r>
              <a:tr h="133350">
                <a:tc>
                  <a:txBody>
                    <a:bodyPr/>
                    <a:p>
                      <a:pPr indent="0">
                        <a:buNone/>
                      </a:pPr>
                      <a:r>
                        <a:rPr lang="en-US" sz="700" b="0">
                          <a:solidFill>
                            <a:srgbClr val="666767"/>
                          </a:solidFill>
                          <a:latin typeface="Calibri" panose="020F0502020204030204" charset="0"/>
                          <a:cs typeface="Calibri" panose="020F0502020204030204" charset="0"/>
                        </a:rPr>
                        <a:t>Max. PV I</a:t>
                      </a:r>
                      <a:r>
                        <a:rPr lang="en-US" sz="700" b="0" baseline="-25000">
                          <a:solidFill>
                            <a:srgbClr val="666767"/>
                          </a:solidFill>
                          <a:latin typeface="Calibri" panose="020F0502020204030204" charset="0"/>
                          <a:cs typeface="Calibri" panose="020F0502020204030204" charset="0"/>
                        </a:rPr>
                        <a:t>SC</a:t>
                      </a:r>
                      <a:r>
                        <a:rPr lang="en-US" sz="700" b="0">
                          <a:solidFill>
                            <a:srgbClr val="666767"/>
                          </a:solidFill>
                          <a:latin typeface="Calibri" panose="020F0502020204030204" charset="0"/>
                          <a:cs typeface="Calibri" panose="020F0502020204030204" charset="0"/>
                        </a:rPr>
                        <a:t>(A)</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a:noFill/>
                    </a:lnL>
                    <a:lnR w="38100" cap="flat" cmpd="sng">
                      <a:solidFill>
                        <a:srgbClr val="FFFFFF"/>
                      </a:solidFill>
                      <a:prstDash val="solid"/>
                      <a:headEnd type="none" w="med" len="med"/>
                      <a:tailEnd type="none" w="med" len="med"/>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gridSpan="3">
                  <a:txBody>
                    <a:bodyPr/>
                    <a:p>
                      <a:pPr indent="0" algn="ctr">
                        <a:buNone/>
                      </a:pPr>
                      <a:r>
                        <a:rPr lang="en-US" sz="700" b="0">
                          <a:solidFill>
                            <a:srgbClr val="666767"/>
                          </a:solidFill>
                          <a:latin typeface="Calibri" panose="020F0502020204030204" charset="0"/>
                          <a:cs typeface="Calibri" panose="020F0502020204030204" charset="0"/>
                        </a:rPr>
                        <a:t>44+44+44</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38100" cap="flat" cmpd="sng">
                      <a:solidFill>
                        <a:srgbClr val="FFFFFF"/>
                      </a:solidFill>
                      <a:prstDash val="solid"/>
                      <a:headEnd type="none" w="med" len="med"/>
                      <a:tailEnd type="none" w="med" len="med"/>
                    </a:lnL>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hMerge="1">
                  <a:tcP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c hMerge="1">
                  <a:tcPr>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r>
              <a:tr h="135890">
                <a:tc>
                  <a:txBody>
                    <a:bodyPr/>
                    <a:p>
                      <a:pPr indent="0">
                        <a:buNone/>
                      </a:pPr>
                      <a:r>
                        <a:rPr lang="en-US" sz="700" b="0">
                          <a:solidFill>
                            <a:srgbClr val="666767"/>
                          </a:solidFill>
                          <a:latin typeface="Calibri" panose="020F0502020204030204" charset="0"/>
                          <a:cs typeface="Calibri" panose="020F0502020204030204" charset="0"/>
                        </a:rPr>
                        <a:t>No.of MPP Trackers</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a:noFill/>
                    </a:lnL>
                    <a:lnR w="38100" cap="flat" cmpd="sng">
                      <a:solidFill>
                        <a:srgbClr val="FFFFFF"/>
                      </a:solidFill>
                      <a:prstDash val="solid"/>
                      <a:headEnd type="none" w="med" len="med"/>
                      <a:tailEnd type="none" w="med" len="med"/>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gridSpan="3">
                  <a:txBody>
                    <a:bodyPr/>
                    <a:p>
                      <a:pPr indent="0" algn="ctr">
                        <a:buNone/>
                      </a:pPr>
                      <a:r>
                        <a:rPr lang="en-US" sz="700" b="0">
                          <a:solidFill>
                            <a:srgbClr val="666767"/>
                          </a:solidFill>
                          <a:latin typeface="Calibri" panose="020F0502020204030204" charset="0"/>
                          <a:cs typeface="Calibri" panose="020F0502020204030204" charset="0"/>
                        </a:rPr>
                        <a:t>3</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38100" cap="flat" cmpd="sng">
                      <a:solidFill>
                        <a:srgbClr val="FFFFFF"/>
                      </a:solidFill>
                      <a:prstDash val="solid"/>
                      <a:headEnd type="none" w="med" len="med"/>
                      <a:tailEnd type="none" w="med" len="med"/>
                    </a:lnL>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hMerge="1">
                  <a:tcP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c hMerge="1">
                  <a:tcPr>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r>
              <a:tr h="268605">
                <a:tc rowSpan="2">
                  <a:txBody>
                    <a:bodyPr/>
                    <a:p>
                      <a:pPr indent="0">
                        <a:buNone/>
                      </a:pPr>
                      <a:r>
                        <a:rPr lang="en-US" sz="700" b="0">
                          <a:solidFill>
                            <a:srgbClr val="666767"/>
                          </a:solidFill>
                          <a:latin typeface="Calibri" panose="020F0502020204030204" charset="0"/>
                          <a:cs typeface="Calibri" panose="020F0502020204030204" charset="0"/>
                        </a:rPr>
                        <a:t>No.of Strings per MPP Tracker</a:t>
                      </a:r>
                      <a:r>
                        <a:rPr lang="en-US" sz="700" b="1">
                          <a:solidFill>
                            <a:srgbClr val="666767"/>
                          </a:solidFill>
                          <a:latin typeface="Calibri" panose="020F0502020204030204" charset="0"/>
                          <a:cs typeface="Calibri" panose="020F0502020204030204" charset="0"/>
                        </a:rPr>
                        <a:t>AC Output Data</a:t>
                      </a:r>
                      <a:r>
                        <a:rPr lang="en-US" sz="700" b="0">
                          <a:solidFill>
                            <a:srgbClr val="666767"/>
                          </a:solidFill>
                          <a:latin typeface="Calibri" panose="020F0502020204030204" charset="0"/>
                          <a:cs typeface="Calibri" panose="020F0502020204030204" charset="0"/>
                        </a:rPr>
                        <a:t>Rated AC OutputPower (W)</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a:noFill/>
                    </a:lnL>
                    <a:lnR w="38100" cap="flat" cmpd="sng">
                      <a:solidFill>
                        <a:srgbClr val="FFFFFF"/>
                      </a:solidFill>
                      <a:prstDash val="solid"/>
                      <a:headEnd type="none" w="med" len="med"/>
                      <a:tailEnd type="none" w="med" len="med"/>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gridSpan="3">
                  <a:txBody>
                    <a:bodyPr/>
                    <a:p>
                      <a:pPr indent="0" algn="ctr">
                        <a:buNone/>
                      </a:pPr>
                      <a:r>
                        <a:rPr lang="en-US" sz="700" b="0">
                          <a:solidFill>
                            <a:srgbClr val="666767"/>
                          </a:solidFill>
                          <a:latin typeface="Calibri" panose="020F0502020204030204" charset="0"/>
                          <a:cs typeface="Calibri" panose="020F0502020204030204" charset="0"/>
                        </a:rPr>
                        <a:t>2</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38100" cap="flat" cmpd="sng">
                      <a:solidFill>
                        <a:srgbClr val="FFFFFF"/>
                      </a:solidFill>
                      <a:prstDash val="solid"/>
                      <a:headEnd type="none" w="med" len="med"/>
                      <a:tailEnd type="none" w="med" len="med"/>
                    </a:lnL>
                    <a:lnR cap="flat">
                      <a:noFill/>
                    </a:lnR>
                    <a:lnT w="12700" cap="flat" cmpd="sng">
                      <a:solidFill>
                        <a:srgbClr val="969696"/>
                      </a:solidFill>
                      <a:prstDash val="solid"/>
                      <a:headEnd type="none" w="med" len="med"/>
                      <a:tailEnd type="none" w="med" len="med"/>
                    </a:lnT>
                    <a:lnB cap="flat">
                      <a:noFill/>
                    </a:lnB>
                    <a:lnTlToBr>
                      <a:noFill/>
                    </a:lnTlToBr>
                    <a:lnBlToTr>
                      <a:noFill/>
                    </a:lnBlToTr>
                    <a:noFill/>
                  </a:tcPr>
                </a:tc>
                <a:tc hMerge="1">
                  <a:tcPr>
                    <a:lnT w="12700" cap="flat" cmpd="sng">
                      <a:solidFill>
                        <a:srgbClr val="969696"/>
                      </a:solidFill>
                      <a:prstDash val="solid"/>
                      <a:headEnd type="none" w="med" len="med"/>
                      <a:tailEnd type="none" w="med" len="med"/>
                    </a:lnT>
                    <a:lnB cap="flat">
                      <a:noFill/>
                    </a:lnB>
                  </a:tcPr>
                </a:tc>
                <a:tc hMerge="1">
                  <a:tcPr>
                    <a:lnR cap="flat">
                      <a:noFill/>
                    </a:lnR>
                    <a:lnT w="12700" cap="flat" cmpd="sng">
                      <a:solidFill>
                        <a:srgbClr val="969696"/>
                      </a:solidFill>
                      <a:prstDash val="solid"/>
                      <a:headEnd type="none" w="med" len="med"/>
                      <a:tailEnd type="none" w="med" len="med"/>
                    </a:lnT>
                    <a:lnB cap="flat">
                      <a:noFill/>
                    </a:lnB>
                  </a:tcPr>
                </a:tc>
              </a:tr>
              <a:tr h="135255">
                <a:tc vMerge="1">
                  <a:tcPr>
                    <a:lnR w="38100" cap="flat" cmpd="sng">
                      <a:solidFill>
                        <a:srgbClr val="FFFFFF"/>
                      </a:solidFill>
                      <a:prstDash val="solid"/>
                      <a:headEnd type="none" w="med" len="med"/>
                      <a:tailEnd type="none" w="med" len="med"/>
                    </a:lnR>
                    <a:lnB w="12700" cap="flat" cmpd="sng">
                      <a:solidFill>
                        <a:srgbClr val="969696"/>
                      </a:solidFill>
                      <a:prstDash val="solid"/>
                      <a:headEnd type="none" w="med" len="med"/>
                      <a:tailEnd type="none" w="med" len="med"/>
                    </a:lnB>
                  </a:tcPr>
                </a:tc>
                <a:tc>
                  <a:txBody>
                    <a:bodyPr/>
                    <a:p>
                      <a:pPr indent="0" algn="ctr">
                        <a:buNone/>
                      </a:pPr>
                      <a:r>
                        <a:rPr lang="en-US" sz="700" b="0">
                          <a:solidFill>
                            <a:srgbClr val="666767"/>
                          </a:solidFill>
                          <a:latin typeface="Calibri" panose="020F0502020204030204" charset="0"/>
                          <a:cs typeface="Calibri" panose="020F0502020204030204" charset="0"/>
                        </a:rPr>
                        <a:t>12000</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38100" cap="flat" cmpd="sng">
                      <a:solidFill>
                        <a:srgbClr val="FFFFFF"/>
                      </a:solidFill>
                      <a:prstDash val="solid"/>
                      <a:headEnd type="none" w="med" len="med"/>
                      <a:tailEnd type="none" w="med" len="med"/>
                    </a:lnL>
                    <a:lnR w="12700" cap="flat" cmpd="sng">
                      <a:solidFill>
                        <a:srgbClr val="969696"/>
                      </a:solidFill>
                      <a:prstDash val="solid"/>
                      <a:headEnd type="none" w="med" len="med"/>
                      <a:tailEnd type="none" w="med" len="med"/>
                    </a:lnR>
                    <a:lnT cap="flat">
                      <a:noFill/>
                    </a:lnT>
                    <a:lnB w="12700" cap="flat" cmpd="sng">
                      <a:solidFill>
                        <a:srgbClr val="969696"/>
                      </a:solidFill>
                      <a:prstDash val="solid"/>
                      <a:headEnd type="none" w="med" len="med"/>
                      <a:tailEnd type="none" w="med" len="med"/>
                    </a:lnB>
                    <a:lnTlToBr>
                      <a:noFill/>
                    </a:lnTlToBr>
                    <a:lnBlToTr>
                      <a:noFill/>
                    </a:lnBlToTr>
                    <a:noFill/>
                  </a:tcPr>
                </a:tc>
                <a:tc>
                  <a:txBody>
                    <a:bodyPr/>
                    <a:p>
                      <a:pPr indent="0" algn="ctr">
                        <a:buNone/>
                      </a:pPr>
                      <a:r>
                        <a:rPr lang="en-US" sz="700" b="0">
                          <a:solidFill>
                            <a:srgbClr val="666767"/>
                          </a:solidFill>
                          <a:latin typeface="Calibri" panose="020F0502020204030204" charset="0"/>
                          <a:cs typeface="Calibri" panose="020F0502020204030204" charset="0"/>
                        </a:rPr>
                        <a:t>14000</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12700" cap="flat" cmpd="sng">
                      <a:solidFill>
                        <a:srgbClr val="969696"/>
                      </a:solidFill>
                      <a:prstDash val="solid"/>
                      <a:headEnd type="none" w="med" len="med"/>
                      <a:tailEnd type="none" w="med" len="med"/>
                    </a:lnL>
                    <a:lnR w="12700" cap="flat" cmpd="sng">
                      <a:solidFill>
                        <a:srgbClr val="969696"/>
                      </a:solidFill>
                      <a:prstDash val="solid"/>
                      <a:headEnd type="none" w="med" len="med"/>
                      <a:tailEnd type="none" w="med" len="med"/>
                    </a:lnR>
                    <a:lnT cap="flat">
                      <a:noFill/>
                    </a:lnT>
                    <a:lnB w="12700" cap="flat" cmpd="sng">
                      <a:solidFill>
                        <a:srgbClr val="969696"/>
                      </a:solidFill>
                      <a:prstDash val="solid"/>
                      <a:headEnd type="none" w="med" len="med"/>
                      <a:tailEnd type="none" w="med" len="med"/>
                    </a:lnB>
                    <a:lnTlToBr>
                      <a:noFill/>
                    </a:lnTlToBr>
                    <a:lnBlToTr>
                      <a:noFill/>
                    </a:lnBlToTr>
                    <a:noFill/>
                  </a:tcPr>
                </a:tc>
                <a:tc>
                  <a:txBody>
                    <a:bodyPr/>
                    <a:p>
                      <a:pPr indent="0" algn="ctr">
                        <a:buNone/>
                      </a:pPr>
                      <a:r>
                        <a:rPr lang="en-US" sz="700" b="0">
                          <a:solidFill>
                            <a:srgbClr val="666767"/>
                          </a:solidFill>
                          <a:latin typeface="Calibri" panose="020F0502020204030204" charset="0"/>
                          <a:cs typeface="Calibri" panose="020F0502020204030204" charset="0"/>
                        </a:rPr>
                        <a:t>16000</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12700" cap="flat" cmpd="sng">
                      <a:solidFill>
                        <a:srgbClr val="969696"/>
                      </a:solidFill>
                      <a:prstDash val="solid"/>
                      <a:headEnd type="none" w="med" len="med"/>
                      <a:tailEnd type="none" w="med" len="med"/>
                    </a:lnL>
                    <a:lnR cap="flat">
                      <a:noFill/>
                    </a:lnR>
                    <a:lnT cap="flat">
                      <a:noFill/>
                    </a:lnT>
                    <a:lnB w="12700" cap="flat" cmpd="sng">
                      <a:solidFill>
                        <a:srgbClr val="969696"/>
                      </a:solidFill>
                      <a:prstDash val="solid"/>
                      <a:headEnd type="none" w="med" len="med"/>
                      <a:tailEnd type="none" w="med" len="med"/>
                    </a:lnB>
                    <a:lnTlToBr>
                      <a:noFill/>
                    </a:lnTlToBr>
                    <a:lnBlToTr>
                      <a:noFill/>
                    </a:lnBlToTr>
                    <a:noFill/>
                  </a:tcPr>
                </a:tc>
              </a:tr>
              <a:tr h="135255">
                <a:tc>
                  <a:txBody>
                    <a:bodyPr/>
                    <a:p>
                      <a:pPr indent="0">
                        <a:buNone/>
                      </a:pPr>
                      <a:r>
                        <a:rPr lang="en-US" sz="700" b="0">
                          <a:solidFill>
                            <a:srgbClr val="666767"/>
                          </a:solidFill>
                          <a:latin typeface="Calibri" panose="020F0502020204030204" charset="0"/>
                          <a:cs typeface="Calibri" panose="020F0502020204030204" charset="0"/>
                        </a:rPr>
                        <a:t>AC Output Rated Current (A)</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a:noFill/>
                    </a:lnL>
                    <a:lnR w="38100" cap="flat" cmpd="sng">
                      <a:solidFill>
                        <a:srgbClr val="FFFFFF"/>
                      </a:solidFill>
                      <a:prstDash val="solid"/>
                      <a:headEnd type="none" w="med" len="med"/>
                      <a:tailEnd type="none" w="med" len="med"/>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a:txBody>
                    <a:bodyPr/>
                    <a:p>
                      <a:pPr indent="0" algn="ctr">
                        <a:buNone/>
                      </a:pPr>
                      <a:r>
                        <a:rPr lang="en-US" sz="700" b="0">
                          <a:solidFill>
                            <a:srgbClr val="666767"/>
                          </a:solidFill>
                          <a:latin typeface="Calibri" panose="020F0502020204030204" charset="0"/>
                          <a:cs typeface="Calibri" panose="020F0502020204030204" charset="0"/>
                        </a:rPr>
                        <a:t>54.5/52.2</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38100" cap="flat" cmpd="sng">
                      <a:solidFill>
                        <a:srgbClr val="FFFFFF"/>
                      </a:solidFill>
                      <a:prstDash val="solid"/>
                      <a:headEnd type="none" w="med" len="med"/>
                      <a:tailEnd type="none" w="med" len="med"/>
                    </a:lnL>
                    <a:lnR w="12700" cap="flat" cmpd="sng">
                      <a:solidFill>
                        <a:srgbClr val="969696"/>
                      </a:solidFill>
                      <a:prstDash val="solid"/>
                      <a:headEnd type="none" w="med" len="med"/>
                      <a:tailEnd type="none" w="med" len="med"/>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a:txBody>
                    <a:bodyPr/>
                    <a:p>
                      <a:pPr indent="0" algn="ctr">
                        <a:buNone/>
                      </a:pPr>
                      <a:r>
                        <a:rPr lang="en-US" sz="700" b="0">
                          <a:solidFill>
                            <a:srgbClr val="666767"/>
                          </a:solidFill>
                          <a:latin typeface="Calibri" panose="020F0502020204030204" charset="0"/>
                          <a:cs typeface="Calibri" panose="020F0502020204030204" charset="0"/>
                        </a:rPr>
                        <a:t>63.6/60.9</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12700" cap="flat" cmpd="sng">
                      <a:solidFill>
                        <a:srgbClr val="969696"/>
                      </a:solidFill>
                      <a:prstDash val="solid"/>
                      <a:headEnd type="none" w="med" len="med"/>
                      <a:tailEnd type="none" w="med" len="med"/>
                    </a:lnL>
                    <a:lnR w="12700" cap="flat" cmpd="sng">
                      <a:solidFill>
                        <a:srgbClr val="969696"/>
                      </a:solidFill>
                      <a:prstDash val="solid"/>
                      <a:headEnd type="none" w="med" len="med"/>
                      <a:tailEnd type="none" w="med" len="med"/>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a:txBody>
                    <a:bodyPr/>
                    <a:p>
                      <a:pPr indent="0" algn="ctr">
                        <a:buNone/>
                      </a:pPr>
                      <a:r>
                        <a:rPr lang="en-US" sz="700" b="0">
                          <a:solidFill>
                            <a:srgbClr val="666767"/>
                          </a:solidFill>
                          <a:latin typeface="Calibri" panose="020F0502020204030204" charset="0"/>
                          <a:cs typeface="Calibri" panose="020F0502020204030204" charset="0"/>
                        </a:rPr>
                        <a:t>72.7/69.6</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12700" cap="flat" cmpd="sng">
                      <a:solidFill>
                        <a:srgbClr val="969696"/>
                      </a:solidFill>
                      <a:prstDash val="solid"/>
                      <a:headEnd type="none" w="med" len="med"/>
                      <a:tailEnd type="none" w="med" len="med"/>
                    </a:lnL>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r>
              <a:tr h="133985">
                <a:tc>
                  <a:txBody>
                    <a:bodyPr/>
                    <a:p>
                      <a:pPr indent="0">
                        <a:buNone/>
                      </a:pPr>
                      <a:r>
                        <a:rPr lang="en-US" sz="700" b="0">
                          <a:solidFill>
                            <a:srgbClr val="666767"/>
                          </a:solidFill>
                          <a:latin typeface="Calibri" panose="020F0502020204030204" charset="0"/>
                          <a:cs typeface="Calibri" panose="020F0502020204030204" charset="0"/>
                        </a:rPr>
                        <a:t>Max. Continuous AC Passthrough (A)</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a:noFill/>
                    </a:lnL>
                    <a:lnR w="38100" cap="flat" cmpd="sng">
                      <a:solidFill>
                        <a:srgbClr val="FFFFFF"/>
                      </a:solidFill>
                      <a:prstDash val="solid"/>
                      <a:headEnd type="none" w="med" len="med"/>
                      <a:tailEnd type="none" w="med" len="med"/>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gridSpan="3">
                  <a:txBody>
                    <a:bodyPr/>
                    <a:p>
                      <a:pPr indent="0" algn="ctr">
                        <a:buNone/>
                      </a:pPr>
                      <a:r>
                        <a:rPr lang="en-US" sz="700" b="0">
                          <a:solidFill>
                            <a:srgbClr val="666767"/>
                          </a:solidFill>
                          <a:latin typeface="Calibri" panose="020F0502020204030204" charset="0"/>
                          <a:cs typeface="Calibri" panose="020F0502020204030204" charset="0"/>
                        </a:rPr>
                        <a:t>100</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38100" cap="flat" cmpd="sng">
                      <a:solidFill>
                        <a:srgbClr val="FFFFFF"/>
                      </a:solidFill>
                      <a:prstDash val="solid"/>
                      <a:headEnd type="none" w="med" len="med"/>
                      <a:tailEnd type="none" w="med" len="med"/>
                    </a:lnL>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hMerge="1">
                  <a:tcP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c hMerge="1">
                  <a:tcPr>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r>
              <a:tr h="133985">
                <a:tc>
                  <a:txBody>
                    <a:bodyPr/>
                    <a:p>
                      <a:pPr indent="0">
                        <a:buNone/>
                      </a:pPr>
                      <a:r>
                        <a:rPr lang="en-US" sz="700" b="0">
                          <a:solidFill>
                            <a:srgbClr val="666767"/>
                          </a:solidFill>
                          <a:latin typeface="Calibri" panose="020F0502020204030204" charset="0"/>
                          <a:cs typeface="Calibri" panose="020F0502020204030204" charset="0"/>
                        </a:rPr>
                        <a:t>Peak Power (off grid)</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a:noFill/>
                    </a:lnL>
                    <a:lnR w="38100" cap="flat" cmpd="sng">
                      <a:solidFill>
                        <a:srgbClr val="FFFFFF"/>
                      </a:solidFill>
                      <a:prstDash val="solid"/>
                      <a:headEnd type="none" w="med" len="med"/>
                      <a:tailEnd type="none" w="med" len="med"/>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gridSpan="3">
                  <a:txBody>
                    <a:bodyPr/>
                    <a:p>
                      <a:pPr indent="0" algn="ctr">
                        <a:buNone/>
                      </a:pPr>
                      <a:r>
                        <a:rPr lang="en-US" sz="700" b="0">
                          <a:solidFill>
                            <a:srgbClr val="666767"/>
                          </a:solidFill>
                          <a:latin typeface="Calibri" panose="020F0502020204030204" charset="0"/>
                          <a:cs typeface="Calibri" panose="020F0502020204030204" charset="0"/>
                        </a:rPr>
                        <a:t>2 time of rated power, 5 S</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38100" cap="flat" cmpd="sng">
                      <a:solidFill>
                        <a:srgbClr val="FFFFFF"/>
                      </a:solidFill>
                      <a:prstDash val="solid"/>
                      <a:headEnd type="none" w="med" len="med"/>
                      <a:tailEnd type="none" w="med" len="med"/>
                    </a:lnL>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hMerge="1">
                  <a:tcP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c hMerge="1">
                  <a:tcPr>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r>
              <a:tr h="135890">
                <a:tc>
                  <a:txBody>
                    <a:bodyPr/>
                    <a:p>
                      <a:pPr indent="0">
                        <a:buNone/>
                      </a:pPr>
                      <a:r>
                        <a:rPr lang="en-US" sz="700" b="0">
                          <a:solidFill>
                            <a:srgbClr val="666767"/>
                          </a:solidFill>
                          <a:latin typeface="Calibri" panose="020F0502020204030204" charset="0"/>
                          <a:cs typeface="Calibri" panose="020F0502020204030204" charset="0"/>
                        </a:rPr>
                        <a:t>Power Factor</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a:noFill/>
                    </a:lnL>
                    <a:lnR w="38100" cap="flat" cmpd="sng">
                      <a:solidFill>
                        <a:srgbClr val="FFFFFF"/>
                      </a:solidFill>
                      <a:prstDash val="solid"/>
                      <a:headEnd type="none" w="med" len="med"/>
                      <a:tailEnd type="none" w="med" len="med"/>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gridSpan="3">
                  <a:txBody>
                    <a:bodyPr/>
                    <a:p>
                      <a:pPr indent="0" algn="ctr">
                        <a:buNone/>
                      </a:pPr>
                      <a:r>
                        <a:rPr lang="en-US" sz="700" b="0">
                          <a:solidFill>
                            <a:srgbClr val="666767"/>
                          </a:solidFill>
                          <a:latin typeface="Calibri" panose="020F0502020204030204" charset="0"/>
                          <a:cs typeface="Calibri" panose="020F0502020204030204" charset="0"/>
                        </a:rPr>
                        <a:t>0.8 leading to 0.8 lagging</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38100" cap="flat" cmpd="sng">
                      <a:solidFill>
                        <a:srgbClr val="FFFFFF"/>
                      </a:solidFill>
                      <a:prstDash val="solid"/>
                      <a:headEnd type="none" w="med" len="med"/>
                      <a:tailEnd type="none" w="med" len="med"/>
                    </a:lnL>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hMerge="1">
                  <a:tcP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c hMerge="1">
                  <a:tcPr>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r>
              <a:tr h="132715">
                <a:tc>
                  <a:txBody>
                    <a:bodyPr/>
                    <a:p>
                      <a:pPr indent="0">
                        <a:buNone/>
                      </a:pPr>
                      <a:r>
                        <a:rPr lang="en-US" sz="700" b="0">
                          <a:solidFill>
                            <a:srgbClr val="666767"/>
                          </a:solidFill>
                          <a:latin typeface="Calibri" panose="020F0502020204030204" charset="0"/>
                          <a:cs typeface="Calibri" panose="020F0502020204030204" charset="0"/>
                        </a:rPr>
                        <a:t>Output Frequency and Voltage</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a:noFill/>
                    </a:lnL>
                    <a:lnR w="38100" cap="flat" cmpd="sng">
                      <a:solidFill>
                        <a:srgbClr val="FFFFFF"/>
                      </a:solidFill>
                      <a:prstDash val="solid"/>
                      <a:headEnd type="none" w="med" len="med"/>
                      <a:tailEnd type="none" w="med" len="med"/>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gridSpan="3">
                  <a:txBody>
                    <a:bodyPr/>
                    <a:p>
                      <a:pPr indent="0" algn="ctr">
                        <a:buNone/>
                      </a:pPr>
                      <a:r>
                        <a:rPr lang="en-US" sz="700" b="0">
                          <a:solidFill>
                            <a:srgbClr val="666767"/>
                          </a:solidFill>
                          <a:latin typeface="Calibri" panose="020F0502020204030204" charset="0"/>
                          <a:cs typeface="Calibri" panose="020F0502020204030204" charset="0"/>
                        </a:rPr>
                        <a:t>50/60Hz; L/N/PE 220/230Vac (single phase)</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38100" cap="flat" cmpd="sng">
                      <a:solidFill>
                        <a:srgbClr val="FFFFFF"/>
                      </a:solidFill>
                      <a:prstDash val="solid"/>
                      <a:headEnd type="none" w="med" len="med"/>
                      <a:tailEnd type="none" w="med" len="med"/>
                    </a:lnL>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hMerge="1">
                  <a:tcP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c hMerge="1">
                  <a:tcPr>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r>
              <a:tr h="135255">
                <a:tc>
                  <a:txBody>
                    <a:bodyPr/>
                    <a:p>
                      <a:pPr indent="0">
                        <a:buNone/>
                      </a:pPr>
                      <a:r>
                        <a:rPr lang="en-US" sz="700" b="0">
                          <a:solidFill>
                            <a:srgbClr val="666767"/>
                          </a:solidFill>
                          <a:latin typeface="Calibri" panose="020F0502020204030204" charset="0"/>
                          <a:cs typeface="Calibri" panose="020F0502020204030204" charset="0"/>
                        </a:rPr>
                        <a:t>Grid Type</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a:noFill/>
                    </a:lnL>
                    <a:lnR w="38100" cap="flat" cmpd="sng">
                      <a:solidFill>
                        <a:srgbClr val="FFFFFF"/>
                      </a:solidFill>
                      <a:prstDash val="solid"/>
                      <a:headEnd type="none" w="med" len="med"/>
                      <a:tailEnd type="none" w="med" len="med"/>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gridSpan="3">
                  <a:txBody>
                    <a:bodyPr/>
                    <a:p>
                      <a:pPr indent="0" algn="ctr">
                        <a:buNone/>
                      </a:pPr>
                      <a:r>
                        <a:rPr lang="en-US" sz="700" b="0">
                          <a:solidFill>
                            <a:srgbClr val="666767"/>
                          </a:solidFill>
                          <a:latin typeface="Calibri" panose="020F0502020204030204" charset="0"/>
                          <a:cs typeface="Calibri" panose="020F0502020204030204" charset="0"/>
                        </a:rPr>
                        <a:t>Single Phase</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38100" cap="flat" cmpd="sng">
                      <a:solidFill>
                        <a:srgbClr val="FFFFFF"/>
                      </a:solidFill>
                      <a:prstDash val="solid"/>
                      <a:headEnd type="none" w="med" len="med"/>
                      <a:tailEnd type="none" w="med" len="med"/>
                    </a:lnL>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hMerge="1">
                  <a:tcP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c hMerge="1">
                  <a:tcPr>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r>
              <a:tr h="135255">
                <a:tc>
                  <a:txBody>
                    <a:bodyPr/>
                    <a:p>
                      <a:pPr indent="0">
                        <a:buNone/>
                      </a:pPr>
                      <a:r>
                        <a:rPr lang="en-US" sz="700" b="0">
                          <a:solidFill>
                            <a:srgbClr val="666767"/>
                          </a:solidFill>
                          <a:latin typeface="Calibri" panose="020F0502020204030204" charset="0"/>
                          <a:cs typeface="Calibri" panose="020F0502020204030204" charset="0"/>
                        </a:rPr>
                        <a:t>DC injection current (mA)</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a:noFill/>
                    </a:lnL>
                    <a:lnR w="38100" cap="flat" cmpd="sng">
                      <a:solidFill>
                        <a:srgbClr val="FFFFFF"/>
                      </a:solidFill>
                      <a:prstDash val="solid"/>
                      <a:headEnd type="none" w="med" len="med"/>
                      <a:tailEnd type="none" w="med" len="med"/>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gridSpan="3">
                  <a:txBody>
                    <a:bodyPr/>
                    <a:p>
                      <a:pPr indent="0" algn="ctr">
                        <a:buNone/>
                      </a:pPr>
                      <a:r>
                        <a:rPr lang="en-US" sz="700" b="0">
                          <a:solidFill>
                            <a:srgbClr val="666767"/>
                          </a:solidFill>
                          <a:latin typeface="Calibri" panose="020F0502020204030204" charset="0"/>
                          <a:cs typeface="Calibri" panose="020F0502020204030204" charset="0"/>
                        </a:rPr>
                        <a:t>&lt;0.5%1n</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38100" cap="flat" cmpd="sng">
                      <a:solidFill>
                        <a:srgbClr val="FFFFFF"/>
                      </a:solidFill>
                      <a:prstDash val="solid"/>
                      <a:headEnd type="none" w="med" len="med"/>
                      <a:tailEnd type="none" w="med" len="med"/>
                    </a:lnL>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hMerge="1">
                  <a:tcP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c hMerge="1">
                  <a:tcPr>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r>
              <a:tr h="134620">
                <a:tc>
                  <a:txBody>
                    <a:bodyPr/>
                    <a:p>
                      <a:pPr indent="0">
                        <a:buNone/>
                      </a:pPr>
                      <a:r>
                        <a:rPr lang="en-US" sz="700" b="1">
                          <a:solidFill>
                            <a:srgbClr val="666767"/>
                          </a:solidFill>
                          <a:latin typeface="Calibri" panose="020F0502020204030204" charset="0"/>
                          <a:cs typeface="Calibri" panose="020F0502020204030204" charset="0"/>
                        </a:rPr>
                        <a:t>Backup Data</a:t>
                      </a:r>
                      <a:endParaRPr lang="en-US" altLang="en-US" sz="700" b="1">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a:noFill/>
                    </a:lnL>
                    <a:lnR w="38100" cap="flat" cmpd="sng">
                      <a:solidFill>
                        <a:srgbClr val="FFFFFF"/>
                      </a:solidFill>
                      <a:prstDash val="solid"/>
                      <a:headEnd type="none" w="med" len="med"/>
                      <a:tailEnd type="none" w="med" len="med"/>
                    </a:lnR>
                    <a:lnT w="12700" cap="flat" cmpd="sng">
                      <a:solidFill>
                        <a:srgbClr val="969696"/>
                      </a:solidFill>
                      <a:prstDash val="solid"/>
                      <a:headEnd type="none" w="med" len="med"/>
                      <a:tailEnd type="none" w="med" len="med"/>
                    </a:lnT>
                    <a:lnB cap="flat">
                      <a:noFill/>
                    </a:lnB>
                    <a:lnTlToBr>
                      <a:noFill/>
                    </a:lnTlToBr>
                    <a:lnBlToTr>
                      <a:noFill/>
                    </a:lnBlToTr>
                    <a:solidFill>
                      <a:srgbClr val="C6C6C6"/>
                    </a:solidFill>
                  </a:tcPr>
                </a:tc>
                <a:tc gridSpan="3">
                  <a:txBody>
                    <a:bodyPr/>
                    <a:p>
                      <a:pPr indent="0">
                        <a:buNone/>
                      </a:pPr>
                      <a:r>
                        <a:rPr lang="en-US" sz="600" b="0">
                          <a:latin typeface="Times New Roman" panose="02020603050405020304" charset="0"/>
                          <a:cs typeface="Times New Roman" panose="02020603050405020304" charset="0"/>
                        </a:rPr>
                        <a:t> </a:t>
                      </a:r>
                      <a:endParaRPr lang="en-US" altLang="en-US" sz="600" b="0">
                        <a:latin typeface="Times New Roman" panose="02020603050405020304" charset="0"/>
                        <a:ea typeface="Times New Roman" panose="02020603050405020304" charset="0"/>
                        <a:cs typeface="Times New Roman" panose="02020603050405020304" charset="0"/>
                      </a:endParaRPr>
                    </a:p>
                  </a:txBody>
                  <a:tcPr marL="0" marR="0" marT="0" marB="0" vert="horz" anchor="t" anchorCtr="0">
                    <a:lnL w="38100" cap="flat" cmpd="sng">
                      <a:solidFill>
                        <a:srgbClr val="FFFFFF"/>
                      </a:solidFill>
                      <a:prstDash val="solid"/>
                      <a:headEnd type="none" w="med" len="med"/>
                      <a:tailEnd type="none" w="med" len="med"/>
                    </a:lnL>
                    <a:lnR cap="flat">
                      <a:noFill/>
                    </a:lnR>
                    <a:lnT w="12700" cap="flat" cmpd="sng">
                      <a:solidFill>
                        <a:srgbClr val="969696"/>
                      </a:solidFill>
                      <a:prstDash val="solid"/>
                      <a:headEnd type="none" w="med" len="med"/>
                      <a:tailEnd type="none" w="med" len="med"/>
                    </a:lnT>
                    <a:lnB cap="flat">
                      <a:noFill/>
                    </a:lnB>
                    <a:lnTlToBr>
                      <a:noFill/>
                    </a:lnTlToBr>
                    <a:lnBlToTr>
                      <a:noFill/>
                    </a:lnBlToTr>
                    <a:solidFill>
                      <a:srgbClr val="C6C6C6"/>
                    </a:solidFill>
                  </a:tcPr>
                </a:tc>
                <a:tc hMerge="1">
                  <a:tcPr>
                    <a:lnT w="12700" cap="flat" cmpd="sng">
                      <a:solidFill>
                        <a:srgbClr val="969696"/>
                      </a:solidFill>
                      <a:prstDash val="solid"/>
                      <a:headEnd type="none" w="med" len="med"/>
                      <a:tailEnd type="none" w="med" len="med"/>
                    </a:lnT>
                    <a:lnB cap="flat">
                      <a:noFill/>
                    </a:lnB>
                  </a:tcPr>
                </a:tc>
                <a:tc hMerge="1">
                  <a:tcPr>
                    <a:lnR cap="flat">
                      <a:noFill/>
                    </a:lnR>
                    <a:lnT w="12700" cap="flat" cmpd="sng">
                      <a:solidFill>
                        <a:srgbClr val="969696"/>
                      </a:solidFill>
                      <a:prstDash val="solid"/>
                      <a:headEnd type="none" w="med" len="med"/>
                      <a:tailEnd type="none" w="med" len="med"/>
                    </a:lnT>
                    <a:lnB cap="flat">
                      <a:noFill/>
                    </a:lnB>
                  </a:tcPr>
                </a:tc>
              </a:tr>
              <a:tr h="134620">
                <a:tc>
                  <a:txBody>
                    <a:bodyPr/>
                    <a:p>
                      <a:pPr indent="0">
                        <a:buNone/>
                      </a:pPr>
                      <a:r>
                        <a:rPr lang="en-US" sz="700" b="0">
                          <a:solidFill>
                            <a:srgbClr val="666767"/>
                          </a:solidFill>
                          <a:latin typeface="Calibri" panose="020F0502020204030204" charset="0"/>
                          <a:cs typeface="Calibri" panose="020F0502020204030204" charset="0"/>
                        </a:rPr>
                        <a:t>Backup Power (W)</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a:noFill/>
                    </a:lnL>
                    <a:lnR w="38100" cap="flat" cmpd="sng">
                      <a:solidFill>
                        <a:srgbClr val="FFFFFF"/>
                      </a:solidFill>
                      <a:prstDash val="solid"/>
                      <a:headEnd type="none" w="med" len="med"/>
                      <a:tailEnd type="none" w="med" len="med"/>
                    </a:lnR>
                    <a:lnT cap="flat">
                      <a:noFill/>
                    </a:lnT>
                    <a:lnB w="12700" cap="flat" cmpd="sng">
                      <a:solidFill>
                        <a:srgbClr val="969696"/>
                      </a:solidFill>
                      <a:prstDash val="solid"/>
                      <a:headEnd type="none" w="med" len="med"/>
                      <a:tailEnd type="none" w="med" len="med"/>
                    </a:lnB>
                    <a:lnTlToBr>
                      <a:noFill/>
                    </a:lnTlToBr>
                    <a:lnBlToTr>
                      <a:noFill/>
                    </a:lnBlToTr>
                    <a:noFill/>
                  </a:tcPr>
                </a:tc>
                <a:tc>
                  <a:txBody>
                    <a:bodyPr/>
                    <a:p>
                      <a:pPr indent="0" algn="ctr">
                        <a:buNone/>
                      </a:pPr>
                      <a:r>
                        <a:rPr lang="en-US" sz="700" b="0">
                          <a:solidFill>
                            <a:srgbClr val="666767"/>
                          </a:solidFill>
                          <a:latin typeface="Calibri" panose="020F0502020204030204" charset="0"/>
                          <a:cs typeface="Calibri" panose="020F0502020204030204" charset="0"/>
                        </a:rPr>
                        <a:t>10000</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38100" cap="flat" cmpd="sng">
                      <a:solidFill>
                        <a:srgbClr val="FFFFFF"/>
                      </a:solidFill>
                      <a:prstDash val="solid"/>
                      <a:headEnd type="none" w="med" len="med"/>
                      <a:tailEnd type="none" w="med" len="med"/>
                    </a:lnL>
                    <a:lnR w="12700" cap="flat" cmpd="sng">
                      <a:solidFill>
                        <a:srgbClr val="969696"/>
                      </a:solidFill>
                      <a:prstDash val="solid"/>
                      <a:headEnd type="none" w="med" len="med"/>
                      <a:tailEnd type="none" w="med" len="med"/>
                    </a:lnR>
                    <a:lnT cap="flat">
                      <a:noFill/>
                    </a:lnT>
                    <a:lnB w="12700" cap="flat" cmpd="sng">
                      <a:solidFill>
                        <a:srgbClr val="969696"/>
                      </a:solidFill>
                      <a:prstDash val="solid"/>
                      <a:headEnd type="none" w="med" len="med"/>
                      <a:tailEnd type="none" w="med" len="med"/>
                    </a:lnB>
                    <a:lnTlToBr>
                      <a:noFill/>
                    </a:lnTlToBr>
                    <a:lnBlToTr>
                      <a:noFill/>
                    </a:lnBlToTr>
                    <a:noFill/>
                  </a:tcPr>
                </a:tc>
                <a:tc>
                  <a:txBody>
                    <a:bodyPr/>
                    <a:p>
                      <a:pPr indent="0" algn="ctr">
                        <a:buNone/>
                      </a:pPr>
                      <a:r>
                        <a:rPr lang="en-US" sz="700" b="0">
                          <a:solidFill>
                            <a:srgbClr val="666767"/>
                          </a:solidFill>
                          <a:latin typeface="Calibri" panose="020F0502020204030204" charset="0"/>
                          <a:cs typeface="Calibri" panose="020F0502020204030204" charset="0"/>
                        </a:rPr>
                        <a:t>12000</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12700" cap="flat" cmpd="sng">
                      <a:solidFill>
                        <a:srgbClr val="969696"/>
                      </a:solidFill>
                      <a:prstDash val="solid"/>
                      <a:headEnd type="none" w="med" len="med"/>
                      <a:tailEnd type="none" w="med" len="med"/>
                    </a:lnL>
                    <a:lnR w="12700" cap="flat" cmpd="sng">
                      <a:solidFill>
                        <a:srgbClr val="969696"/>
                      </a:solidFill>
                      <a:prstDash val="solid"/>
                      <a:headEnd type="none" w="med" len="med"/>
                      <a:tailEnd type="none" w="med" len="med"/>
                    </a:lnR>
                    <a:lnT cap="flat">
                      <a:noFill/>
                    </a:lnT>
                    <a:lnB w="12700" cap="flat" cmpd="sng">
                      <a:solidFill>
                        <a:srgbClr val="969696"/>
                      </a:solidFill>
                      <a:prstDash val="solid"/>
                      <a:headEnd type="none" w="med" len="med"/>
                      <a:tailEnd type="none" w="med" len="med"/>
                    </a:lnB>
                    <a:lnTlToBr>
                      <a:noFill/>
                    </a:lnTlToBr>
                    <a:lnBlToTr>
                      <a:noFill/>
                    </a:lnBlToTr>
                    <a:noFill/>
                  </a:tcPr>
                </a:tc>
                <a:tc>
                  <a:txBody>
                    <a:bodyPr/>
                    <a:p>
                      <a:pPr indent="0" algn="ctr">
                        <a:buNone/>
                      </a:pPr>
                      <a:r>
                        <a:rPr lang="en-US" sz="700" b="0">
                          <a:solidFill>
                            <a:srgbClr val="666767"/>
                          </a:solidFill>
                          <a:latin typeface="Calibri" panose="020F0502020204030204" charset="0"/>
                          <a:cs typeface="Calibri" panose="020F0502020204030204" charset="0"/>
                        </a:rPr>
                        <a:t>14000</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12700" cap="flat" cmpd="sng">
                      <a:solidFill>
                        <a:srgbClr val="969696"/>
                      </a:solidFill>
                      <a:prstDash val="solid"/>
                      <a:headEnd type="none" w="med" len="med"/>
                      <a:tailEnd type="none" w="med" len="med"/>
                    </a:lnL>
                    <a:lnR cap="flat">
                      <a:noFill/>
                    </a:lnR>
                    <a:lnT cap="flat">
                      <a:noFill/>
                    </a:lnT>
                    <a:lnB w="12700" cap="flat" cmpd="sng">
                      <a:solidFill>
                        <a:srgbClr val="969696"/>
                      </a:solidFill>
                      <a:prstDash val="solid"/>
                      <a:headEnd type="none" w="med" len="med"/>
                      <a:tailEnd type="none" w="med" len="med"/>
                    </a:lnB>
                    <a:lnTlToBr>
                      <a:noFill/>
                    </a:lnTlToBr>
                    <a:lnBlToTr>
                      <a:noFill/>
                    </a:lnBlToTr>
                    <a:noFill/>
                  </a:tcPr>
                </a:tc>
              </a:tr>
              <a:tr h="134620">
                <a:tc>
                  <a:txBody>
                    <a:bodyPr/>
                    <a:p>
                      <a:pPr indent="0">
                        <a:buNone/>
                      </a:pPr>
                      <a:r>
                        <a:rPr lang="en-US" sz="700" b="0">
                          <a:solidFill>
                            <a:srgbClr val="666767"/>
                          </a:solidFill>
                          <a:latin typeface="Calibri" panose="020F0502020204030204" charset="0"/>
                          <a:cs typeface="Calibri" panose="020F0502020204030204" charset="0"/>
                        </a:rPr>
                        <a:t>Backup Rated Current (A)</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a:noFill/>
                    </a:lnL>
                    <a:lnR w="38100" cap="flat" cmpd="sng">
                      <a:solidFill>
                        <a:srgbClr val="FFFFFF"/>
                      </a:solidFill>
                      <a:prstDash val="solid"/>
                      <a:headEnd type="none" w="med" len="med"/>
                      <a:tailEnd type="none" w="med" len="med"/>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a:txBody>
                    <a:bodyPr/>
                    <a:p>
                      <a:pPr indent="0" algn="ctr">
                        <a:buNone/>
                      </a:pPr>
                      <a:r>
                        <a:rPr lang="en-US" sz="700" b="0">
                          <a:solidFill>
                            <a:srgbClr val="666767"/>
                          </a:solidFill>
                          <a:latin typeface="Calibri" panose="020F0502020204030204" charset="0"/>
                          <a:cs typeface="Calibri" panose="020F0502020204030204" charset="0"/>
                        </a:rPr>
                        <a:t>45.5/43.5</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38100" cap="flat" cmpd="sng">
                      <a:solidFill>
                        <a:srgbClr val="FFFFFF"/>
                      </a:solidFill>
                      <a:prstDash val="solid"/>
                      <a:headEnd type="none" w="med" len="med"/>
                      <a:tailEnd type="none" w="med" len="med"/>
                    </a:lnL>
                    <a:lnR w="12700" cap="flat" cmpd="sng">
                      <a:solidFill>
                        <a:srgbClr val="969696"/>
                      </a:solidFill>
                      <a:prstDash val="solid"/>
                      <a:headEnd type="none" w="med" len="med"/>
                      <a:tailEnd type="none" w="med" len="med"/>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a:txBody>
                    <a:bodyPr/>
                    <a:p>
                      <a:pPr indent="0" algn="ctr">
                        <a:buNone/>
                      </a:pPr>
                      <a:r>
                        <a:rPr lang="en-US" sz="700" b="0">
                          <a:solidFill>
                            <a:srgbClr val="666767"/>
                          </a:solidFill>
                          <a:latin typeface="Calibri" panose="020F0502020204030204" charset="0"/>
                          <a:cs typeface="Calibri" panose="020F0502020204030204" charset="0"/>
                        </a:rPr>
                        <a:t>54.5/52.2</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12700" cap="flat" cmpd="sng">
                      <a:solidFill>
                        <a:srgbClr val="969696"/>
                      </a:solidFill>
                      <a:prstDash val="solid"/>
                      <a:headEnd type="none" w="med" len="med"/>
                      <a:tailEnd type="none" w="med" len="med"/>
                    </a:lnL>
                    <a:lnR w="12700" cap="flat" cmpd="sng">
                      <a:solidFill>
                        <a:srgbClr val="969696"/>
                      </a:solidFill>
                      <a:prstDash val="solid"/>
                      <a:headEnd type="none" w="med" len="med"/>
                      <a:tailEnd type="none" w="med" len="med"/>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a:txBody>
                    <a:bodyPr/>
                    <a:p>
                      <a:pPr indent="0" algn="ctr">
                        <a:buNone/>
                      </a:pPr>
                      <a:r>
                        <a:rPr lang="en-US" sz="700" b="0">
                          <a:solidFill>
                            <a:srgbClr val="666767"/>
                          </a:solidFill>
                          <a:latin typeface="Calibri" panose="020F0502020204030204" charset="0"/>
                          <a:cs typeface="Calibri" panose="020F0502020204030204" charset="0"/>
                        </a:rPr>
                        <a:t>63.6/60.9</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12700" cap="flat" cmpd="sng">
                      <a:solidFill>
                        <a:srgbClr val="969696"/>
                      </a:solidFill>
                      <a:prstDash val="solid"/>
                      <a:headEnd type="none" w="med" len="med"/>
                      <a:tailEnd type="none" w="med" len="med"/>
                    </a:lnL>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r>
              <a:tr h="416560">
                <a:tc>
                  <a:txBody>
                    <a:bodyPr/>
                    <a:p>
                      <a:pPr indent="0">
                        <a:buNone/>
                      </a:pPr>
                      <a:r>
                        <a:rPr lang="en-US" sz="700" b="0">
                          <a:solidFill>
                            <a:srgbClr val="666767"/>
                          </a:solidFill>
                          <a:latin typeface="Calibri" panose="020F0502020204030204" charset="0"/>
                          <a:cs typeface="Calibri" panose="020F0502020204030204" charset="0"/>
                        </a:rPr>
                        <a:t>Backup UPS</a:t>
                      </a:r>
                      <a:r>
                        <a:rPr lang="en-US" sz="700" b="1">
                          <a:solidFill>
                            <a:srgbClr val="666767"/>
                          </a:solidFill>
                          <a:latin typeface="Calibri" panose="020F0502020204030204" charset="0"/>
                          <a:cs typeface="Calibri" panose="020F0502020204030204" charset="0"/>
                        </a:rPr>
                        <a:t>Efficiency</a:t>
                      </a:r>
                      <a:r>
                        <a:rPr lang="en-US" sz="700" b="0">
                          <a:solidFill>
                            <a:srgbClr val="666767"/>
                          </a:solidFill>
                          <a:latin typeface="Calibri" panose="020F0502020204030204" charset="0"/>
                          <a:cs typeface="Calibri" panose="020F0502020204030204" charset="0"/>
                        </a:rPr>
                        <a:t>Max. Efficiency</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a:noFill/>
                    </a:lnL>
                    <a:lnR w="38100" cap="flat" cmpd="sng">
                      <a:solidFill>
                        <a:srgbClr val="FFFFFF"/>
                      </a:solidFill>
                      <a:prstDash val="solid"/>
                      <a:headEnd type="none" w="med" len="med"/>
                      <a:tailEnd type="none" w="med" len="med"/>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gridSpan="3">
                  <a:txBody>
                    <a:bodyPr/>
                    <a:p>
                      <a:pPr indent="0" algn="ctr">
                        <a:buNone/>
                      </a:pPr>
                      <a:r>
                        <a:rPr lang="en-US" sz="700" b="0">
                          <a:solidFill>
                            <a:srgbClr val="666767"/>
                          </a:solidFill>
                          <a:latin typeface="Calibri" panose="020F0502020204030204" charset="0"/>
                          <a:cs typeface="Calibri" panose="020F0502020204030204" charset="0"/>
                        </a:rPr>
                        <a:t>6ms Automatic switchover time</a:t>
                      </a:r>
                      <a:r>
                        <a:rPr lang="en-US" sz="1000" b="0">
                          <a:latin typeface="Arial" panose="020B0604020202020204" pitchFamily="34" charset="0"/>
                          <a:cs typeface="Arial" panose="020B0604020202020204" pitchFamily="34" charset="0"/>
                        </a:rPr>
                        <a:t> </a:t>
                      </a:r>
                      <a:r>
                        <a:rPr lang="en-US" sz="700" b="0">
                          <a:solidFill>
                            <a:srgbClr val="666767"/>
                          </a:solidFill>
                          <a:latin typeface="Calibri" panose="020F0502020204030204" charset="0"/>
                          <a:cs typeface="Calibri" panose="020F0502020204030204" charset="0"/>
                        </a:rPr>
                        <a:t>97.60%</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38100" cap="flat" cmpd="sng">
                      <a:solidFill>
                        <a:srgbClr val="FFFFFF"/>
                      </a:solidFill>
                      <a:prstDash val="solid"/>
                      <a:headEnd type="none" w="med" len="med"/>
                      <a:tailEnd type="none" w="med" len="med"/>
                    </a:lnL>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hMerge="1">
                  <a:tcP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c hMerge="1">
                  <a:tcPr>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r>
              <a:tr h="133985">
                <a:tc>
                  <a:txBody>
                    <a:bodyPr/>
                    <a:p>
                      <a:pPr indent="0">
                        <a:buNone/>
                      </a:pPr>
                      <a:r>
                        <a:rPr lang="en-US" sz="700" b="0">
                          <a:solidFill>
                            <a:srgbClr val="666767"/>
                          </a:solidFill>
                          <a:latin typeface="Calibri" panose="020F0502020204030204" charset="0"/>
                          <a:cs typeface="Calibri" panose="020F0502020204030204" charset="0"/>
                        </a:rPr>
                        <a:t>Euro Efficiency</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a:noFill/>
                    </a:lnL>
                    <a:lnR w="38100" cap="flat" cmpd="sng">
                      <a:solidFill>
                        <a:srgbClr val="FFFFFF"/>
                      </a:solidFill>
                      <a:prstDash val="solid"/>
                      <a:headEnd type="none" w="med" len="med"/>
                      <a:tailEnd type="none" w="med" len="med"/>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gridSpan="3">
                  <a:txBody>
                    <a:bodyPr/>
                    <a:p>
                      <a:pPr indent="0" algn="ctr">
                        <a:buNone/>
                      </a:pPr>
                      <a:r>
                        <a:rPr lang="en-US" sz="700" b="0">
                          <a:solidFill>
                            <a:srgbClr val="666767"/>
                          </a:solidFill>
                          <a:latin typeface="Calibri" panose="020F0502020204030204" charset="0"/>
                          <a:cs typeface="Calibri" panose="020F0502020204030204" charset="0"/>
                        </a:rPr>
                        <a:t>96.50%</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38100" cap="flat" cmpd="sng">
                      <a:solidFill>
                        <a:srgbClr val="FFFFFF"/>
                      </a:solidFill>
                      <a:prstDash val="solid"/>
                      <a:headEnd type="none" w="med" len="med"/>
                      <a:tailEnd type="none" w="med" len="med"/>
                    </a:lnL>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hMerge="1">
                  <a:tcP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c hMerge="1">
                  <a:tcPr>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r>
              <a:tr h="673100">
                <a:tc>
                  <a:txBody>
                    <a:bodyPr/>
                    <a:p>
                      <a:pPr indent="0">
                        <a:buNone/>
                      </a:pPr>
                      <a:r>
                        <a:rPr lang="en-US" sz="700" b="0">
                          <a:solidFill>
                            <a:srgbClr val="666767"/>
                          </a:solidFill>
                          <a:latin typeface="Calibri" panose="020F0502020204030204" charset="0"/>
                          <a:cs typeface="Calibri" panose="020F0502020204030204" charset="0"/>
                        </a:rPr>
                        <a:t>MPPT Efficiency</a:t>
                      </a:r>
                      <a:r>
                        <a:rPr lang="en-US" sz="700" b="0">
                          <a:latin typeface="Arial" panose="020B0604020202020204" pitchFamily="34" charset="0"/>
                          <a:cs typeface="Arial" panose="020B0604020202020204" pitchFamily="34" charset="0"/>
                        </a:rPr>
                        <a:t> </a:t>
                      </a:r>
                      <a:r>
                        <a:rPr lang="en-US" sz="900" b="0">
                          <a:latin typeface="Arial" panose="020B0604020202020204" pitchFamily="34" charset="0"/>
                          <a:cs typeface="Arial" panose="020B0604020202020204" pitchFamily="34" charset="0"/>
                        </a:rPr>
                        <a:t> </a:t>
                      </a:r>
                      <a:r>
                        <a:rPr lang="en-US" sz="700" b="0">
                          <a:solidFill>
                            <a:srgbClr val="666767"/>
                          </a:solidFill>
                          <a:latin typeface="Calibri" panose="020F0502020204030204" charset="0"/>
                          <a:cs typeface="Calibri" panose="020F0502020204030204" charset="0"/>
                        </a:rPr>
                        <a:t>Integrated</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a:noFill/>
                    </a:lnL>
                    <a:lnR w="38100" cap="flat" cmpd="sng">
                      <a:solidFill>
                        <a:srgbClr val="FFFFFF"/>
                      </a:solidFill>
                      <a:prstDash val="solid"/>
                      <a:headEnd type="none" w="med" len="med"/>
                      <a:tailEnd type="none" w="med" len="med"/>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gridSpan="3">
                  <a:txBody>
                    <a:bodyPr/>
                    <a:p>
                      <a:pPr indent="0" algn="ctr">
                        <a:buNone/>
                      </a:pPr>
                      <a:r>
                        <a:rPr lang="en-US" sz="700" b="0">
                          <a:solidFill>
                            <a:srgbClr val="666767"/>
                          </a:solidFill>
                          <a:latin typeface="Calibri" panose="020F0502020204030204" charset="0"/>
                          <a:cs typeface="Calibri" panose="020F0502020204030204" charset="0"/>
                        </a:rPr>
                        <a:t>99.90%</a:t>
                      </a:r>
                      <a:r>
                        <a:rPr lang="en-US" sz="900" b="0">
                          <a:latin typeface="Arial" panose="020B0604020202020204" pitchFamily="34" charset="0"/>
                          <a:cs typeface="Arial" panose="020B0604020202020204" pitchFamily="34" charset="0"/>
                        </a:rPr>
                        <a:t> </a:t>
                      </a:r>
                      <a:r>
                        <a:rPr lang="en-US" sz="700" b="0">
                          <a:solidFill>
                            <a:srgbClr val="666767"/>
                          </a:solidFill>
                          <a:latin typeface="Calibri" panose="020F0502020204030204" charset="0"/>
                          <a:cs typeface="Calibri" panose="020F0502020204030204" charset="0"/>
                        </a:rPr>
                        <a:t>PVInputLightningProtection,Anti-islandingProtection,PVStringInputReversePolarityProtection, InsulationResistorDetection,ResidualCurrentMonitoringUnit,OutputOverCurrentProtection, OutputShortedProtection,Surgeprotection</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38100" cap="flat" cmpd="sng">
                      <a:solidFill>
                        <a:srgbClr val="FFFFFF"/>
                      </a:solidFill>
                      <a:prstDash val="solid"/>
                      <a:headEnd type="none" w="med" len="med"/>
                      <a:tailEnd type="none" w="med" len="med"/>
                    </a:lnL>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hMerge="1">
                  <a:tcP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c hMerge="1">
                  <a:tcPr>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r>
              <a:tr h="539750">
                <a:tc>
                  <a:txBody>
                    <a:bodyPr/>
                    <a:p>
                      <a:pPr indent="0">
                        <a:buNone/>
                      </a:pPr>
                      <a:r>
                        <a:rPr lang="en-US" sz="700" b="0">
                          <a:solidFill>
                            <a:srgbClr val="666767"/>
                          </a:solidFill>
                          <a:latin typeface="Calibri" panose="020F0502020204030204" charset="0"/>
                          <a:cs typeface="Calibri" panose="020F0502020204030204" charset="0"/>
                        </a:rPr>
                        <a:t>Output Over Voltage Protection</a:t>
                      </a:r>
                      <a:r>
                        <a:rPr lang="en-US" sz="700" b="1">
                          <a:solidFill>
                            <a:srgbClr val="666767"/>
                          </a:solidFill>
                          <a:latin typeface="Calibri" panose="020F0502020204030204" charset="0"/>
                          <a:cs typeface="Calibri" panose="020F0502020204030204" charset="0"/>
                        </a:rPr>
                        <a:t>Certifications and Standards</a:t>
                      </a:r>
                      <a:r>
                        <a:rPr lang="en-US" sz="700" b="0">
                          <a:solidFill>
                            <a:srgbClr val="666767"/>
                          </a:solidFill>
                          <a:latin typeface="Calibri" panose="020F0502020204030204" charset="0"/>
                          <a:cs typeface="Calibri" panose="020F0502020204030204" charset="0"/>
                        </a:rPr>
                        <a:t>Grid Regulation</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a:noFill/>
                    </a:lnL>
                    <a:lnR w="38100" cap="flat" cmpd="sng">
                      <a:solidFill>
                        <a:srgbClr val="FFFFFF"/>
                      </a:solidFill>
                      <a:prstDash val="solid"/>
                      <a:headEnd type="none" w="med" len="med"/>
                      <a:tailEnd type="none" w="med" len="med"/>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gridSpan="3">
                  <a:txBody>
                    <a:bodyPr/>
                    <a:p>
                      <a:pPr indent="0" algn="ctr">
                        <a:buNone/>
                      </a:pPr>
                      <a:r>
                        <a:rPr lang="en-US" sz="700" b="0">
                          <a:solidFill>
                            <a:srgbClr val="666767"/>
                          </a:solidFill>
                          <a:latin typeface="Calibri" panose="020F0502020204030204" charset="0"/>
                          <a:cs typeface="Calibri" panose="020F0502020204030204" charset="0"/>
                        </a:rPr>
                        <a:t>DC Type II/AC Type III</a:t>
                      </a:r>
                      <a:r>
                        <a:rPr lang="en-US" sz="900" b="0">
                          <a:latin typeface="Arial" panose="020B0604020202020204" pitchFamily="34" charset="0"/>
                          <a:cs typeface="Arial" panose="020B0604020202020204" pitchFamily="34" charset="0"/>
                        </a:rPr>
                        <a:t> </a:t>
                      </a:r>
                      <a:r>
                        <a:rPr lang="en-US" sz="700" b="0">
                          <a:solidFill>
                            <a:srgbClr val="666767"/>
                          </a:solidFill>
                          <a:latin typeface="Calibri" panose="020F0502020204030204" charset="0"/>
                          <a:cs typeface="Calibri" panose="020F0502020204030204" charset="0"/>
                        </a:rPr>
                        <a:t>CEI 0-21, VDE-AR-N 4105, NRS 097, IEC 62116, IEC 61727, G99, G98,VDE 0126-1-1, RD 1699, C10-11</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38100" cap="flat" cmpd="sng">
                      <a:solidFill>
                        <a:srgbClr val="FFFFFF"/>
                      </a:solidFill>
                      <a:prstDash val="solid"/>
                      <a:headEnd type="none" w="med" len="med"/>
                      <a:tailEnd type="none" w="med" len="med"/>
                    </a:lnL>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hMerge="1">
                  <a:tcP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c hMerge="1">
                  <a:tcPr>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r>
              <a:tr h="415925">
                <a:tc>
                  <a:txBody>
                    <a:bodyPr/>
                    <a:p>
                      <a:pPr indent="0">
                        <a:buNone/>
                      </a:pPr>
                      <a:r>
                        <a:rPr lang="en-US" sz="700" b="0">
                          <a:solidFill>
                            <a:srgbClr val="666767"/>
                          </a:solidFill>
                          <a:latin typeface="Calibri" panose="020F0502020204030204" charset="0"/>
                          <a:cs typeface="Calibri" panose="020F0502020204030204" charset="0"/>
                        </a:rPr>
                        <a:t>Safety EMC / Standard</a:t>
                      </a:r>
                      <a:r>
                        <a:rPr lang="en-US" sz="700" b="1">
                          <a:solidFill>
                            <a:srgbClr val="666767"/>
                          </a:solidFill>
                          <a:latin typeface="Calibri" panose="020F0502020204030204" charset="0"/>
                          <a:cs typeface="Calibri" panose="020F0502020204030204" charset="0"/>
                        </a:rPr>
                        <a:t>General Data</a:t>
                      </a:r>
                      <a:r>
                        <a:rPr lang="en-US" sz="700" b="0">
                          <a:solidFill>
                            <a:srgbClr val="666767"/>
                          </a:solidFill>
                          <a:latin typeface="Calibri" panose="020F0502020204030204" charset="0"/>
                          <a:cs typeface="Calibri" panose="020F0502020204030204" charset="0"/>
                        </a:rPr>
                        <a:t>Operating Temperature Range (</a:t>
                      </a:r>
                      <a:r>
                        <a:rPr lang="en-US" sz="700" b="0">
                          <a:solidFill>
                            <a:srgbClr val="666767"/>
                          </a:solidFill>
                          <a:latin typeface="Lucida Sans Unicode" panose="020B0602030504020204" charset="0"/>
                          <a:cs typeface="Lucida Sans Unicode" panose="020B0602030504020204" charset="0"/>
                        </a:rPr>
                        <a:t>℃</a:t>
                      </a:r>
                      <a:r>
                        <a:rPr lang="en-US" sz="700" b="0">
                          <a:solidFill>
                            <a:srgbClr val="666767"/>
                          </a:solidFill>
                          <a:latin typeface="Calibri" panose="020F0502020204030204" charset="0"/>
                          <a:cs typeface="Calibri" panose="020F0502020204030204" charset="0"/>
                        </a:rPr>
                        <a:t>)</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a:noFill/>
                    </a:lnL>
                    <a:lnR w="38100" cap="flat" cmpd="sng">
                      <a:solidFill>
                        <a:srgbClr val="FFFFFF"/>
                      </a:solidFill>
                      <a:prstDash val="solid"/>
                      <a:headEnd type="none" w="med" len="med"/>
                      <a:tailEnd type="none" w="med" len="med"/>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gridSpan="3">
                  <a:txBody>
                    <a:bodyPr/>
                    <a:p>
                      <a:pPr indent="0" algn="ctr">
                        <a:buNone/>
                      </a:pPr>
                      <a:r>
                        <a:rPr lang="en-US" sz="700" b="0">
                          <a:solidFill>
                            <a:srgbClr val="666767"/>
                          </a:solidFill>
                          <a:latin typeface="Calibri" panose="020F0502020204030204" charset="0"/>
                          <a:cs typeface="Calibri" panose="020F0502020204030204" charset="0"/>
                        </a:rPr>
                        <a:t>IEC/EN 61000-6-1/2/3/4, IEC/EN 62109-1, IEC/EN 62109-2</a:t>
                      </a:r>
                      <a:r>
                        <a:rPr lang="en-US" sz="800" b="0">
                          <a:latin typeface="Arial" panose="020B0604020202020204" pitchFamily="34" charset="0"/>
                          <a:cs typeface="Arial" panose="020B0604020202020204" pitchFamily="34" charset="0"/>
                        </a:rPr>
                        <a:t> </a:t>
                      </a:r>
                      <a:r>
                        <a:rPr lang="en-US" sz="700" b="0">
                          <a:solidFill>
                            <a:srgbClr val="666767"/>
                          </a:solidFill>
                          <a:latin typeface="Calibri" panose="020F0502020204030204" charset="0"/>
                          <a:cs typeface="Calibri" panose="020F0502020204030204" charset="0"/>
                        </a:rPr>
                        <a:t>-40~60</a:t>
                      </a:r>
                      <a:r>
                        <a:rPr lang="en-US" sz="700" b="0">
                          <a:solidFill>
                            <a:srgbClr val="666767"/>
                          </a:solidFill>
                          <a:latin typeface="Lucida Sans Unicode" panose="020B0602030504020204" charset="0"/>
                          <a:cs typeface="Lucida Sans Unicode" panose="020B0602030504020204" charset="0"/>
                        </a:rPr>
                        <a:t>℃</a:t>
                      </a:r>
                      <a:r>
                        <a:rPr lang="en-US" sz="700" b="0">
                          <a:solidFill>
                            <a:srgbClr val="666767"/>
                          </a:solidFill>
                          <a:latin typeface="Calibri" panose="020F0502020204030204" charset="0"/>
                          <a:cs typeface="Calibri" panose="020F0502020204030204" charset="0"/>
                        </a:rPr>
                        <a:t>, &gt;45</a:t>
                      </a:r>
                      <a:r>
                        <a:rPr lang="en-US" sz="700" b="0">
                          <a:solidFill>
                            <a:srgbClr val="666767"/>
                          </a:solidFill>
                          <a:latin typeface="Lucida Sans Unicode" panose="020B0602030504020204" charset="0"/>
                          <a:cs typeface="Lucida Sans Unicode" panose="020B0602030504020204" charset="0"/>
                        </a:rPr>
                        <a:t>℃ </a:t>
                      </a:r>
                      <a:r>
                        <a:rPr lang="en-US" sz="700" b="0">
                          <a:solidFill>
                            <a:srgbClr val="666767"/>
                          </a:solidFill>
                          <a:latin typeface="Calibri" panose="020F0502020204030204" charset="0"/>
                          <a:cs typeface="Calibri" panose="020F0502020204030204" charset="0"/>
                        </a:rPr>
                        <a:t>derating</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38100" cap="flat" cmpd="sng">
                      <a:solidFill>
                        <a:srgbClr val="FFFFFF"/>
                      </a:solidFill>
                      <a:prstDash val="solid"/>
                      <a:headEnd type="none" w="med" len="med"/>
                      <a:tailEnd type="none" w="med" len="med"/>
                    </a:lnL>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hMerge="1">
                  <a:tcP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c hMerge="1">
                  <a:tcPr>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r>
              <a:tr h="133350">
                <a:tc>
                  <a:txBody>
                    <a:bodyPr/>
                    <a:p>
                      <a:pPr indent="0">
                        <a:buNone/>
                      </a:pPr>
                      <a:r>
                        <a:rPr lang="en-US" sz="700" b="0">
                          <a:solidFill>
                            <a:srgbClr val="666767"/>
                          </a:solidFill>
                          <a:latin typeface="Calibri" panose="020F0502020204030204" charset="0"/>
                          <a:cs typeface="Calibri" panose="020F0502020204030204" charset="0"/>
                        </a:rPr>
                        <a:t>Cooling</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a:noFill/>
                    </a:lnL>
                    <a:lnR w="38100" cap="flat" cmpd="sng">
                      <a:solidFill>
                        <a:srgbClr val="FFFFFF"/>
                      </a:solidFill>
                      <a:prstDash val="solid"/>
                      <a:headEnd type="none" w="med" len="med"/>
                      <a:tailEnd type="none" w="med" len="med"/>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gridSpan="3">
                  <a:txBody>
                    <a:bodyPr/>
                    <a:p>
                      <a:pPr indent="0" algn="ctr">
                        <a:buNone/>
                      </a:pPr>
                      <a:r>
                        <a:rPr lang="en-US" sz="700" b="0">
                          <a:solidFill>
                            <a:srgbClr val="666767"/>
                          </a:solidFill>
                          <a:latin typeface="Calibri" panose="020F0502020204030204" charset="0"/>
                          <a:cs typeface="Calibri" panose="020F0502020204030204" charset="0"/>
                        </a:rPr>
                        <a:t>Smart cooling</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38100" cap="flat" cmpd="sng">
                      <a:solidFill>
                        <a:srgbClr val="FFFFFF"/>
                      </a:solidFill>
                      <a:prstDash val="solid"/>
                      <a:headEnd type="none" w="med" len="med"/>
                      <a:tailEnd type="none" w="med" len="med"/>
                    </a:lnL>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hMerge="1">
                  <a:tcP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c hMerge="1">
                  <a:tcPr>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r>
              <a:tr h="135890">
                <a:tc>
                  <a:txBody>
                    <a:bodyPr/>
                    <a:p>
                      <a:pPr indent="0">
                        <a:buNone/>
                      </a:pPr>
                      <a:r>
                        <a:rPr lang="en-US" sz="700" b="0">
                          <a:solidFill>
                            <a:srgbClr val="666767"/>
                          </a:solidFill>
                          <a:latin typeface="Calibri" panose="020F0502020204030204" charset="0"/>
                          <a:cs typeface="Calibri" panose="020F0502020204030204" charset="0"/>
                        </a:rPr>
                        <a:t>Noise (dB)</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a:noFill/>
                    </a:lnL>
                    <a:lnR w="38100" cap="flat" cmpd="sng">
                      <a:solidFill>
                        <a:srgbClr val="FFFFFF"/>
                      </a:solidFill>
                      <a:prstDash val="solid"/>
                      <a:headEnd type="none" w="med" len="med"/>
                      <a:tailEnd type="none" w="med" len="med"/>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gridSpan="3">
                  <a:txBody>
                    <a:bodyPr/>
                    <a:p>
                      <a:pPr indent="0" algn="ctr">
                        <a:buNone/>
                      </a:pPr>
                      <a:r>
                        <a:rPr lang="en-US" sz="700" b="0">
                          <a:solidFill>
                            <a:srgbClr val="666767"/>
                          </a:solidFill>
                          <a:latin typeface="Calibri" panose="020F0502020204030204" charset="0"/>
                          <a:cs typeface="Calibri" panose="020F0502020204030204" charset="0"/>
                        </a:rPr>
                        <a:t>&lt;30 dB</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38100" cap="flat" cmpd="sng">
                      <a:solidFill>
                        <a:srgbClr val="FFFFFF"/>
                      </a:solidFill>
                      <a:prstDash val="solid"/>
                      <a:headEnd type="none" w="med" len="med"/>
                      <a:tailEnd type="none" w="med" len="med"/>
                    </a:lnL>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hMerge="1">
                  <a:tcP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c hMerge="1">
                  <a:tcPr>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r>
              <a:tr h="133350">
                <a:tc>
                  <a:txBody>
                    <a:bodyPr/>
                    <a:p>
                      <a:pPr indent="0">
                        <a:buNone/>
                      </a:pPr>
                      <a:r>
                        <a:rPr lang="en-US" sz="700" b="0">
                          <a:solidFill>
                            <a:srgbClr val="666767"/>
                          </a:solidFill>
                          <a:latin typeface="Calibri" panose="020F0502020204030204" charset="0"/>
                          <a:cs typeface="Calibri" panose="020F0502020204030204" charset="0"/>
                        </a:rPr>
                        <a:t>Communication with BMS</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a:noFill/>
                    </a:lnL>
                    <a:lnR w="38100" cap="flat" cmpd="sng">
                      <a:solidFill>
                        <a:srgbClr val="FFFFFF"/>
                      </a:solidFill>
                      <a:prstDash val="solid"/>
                      <a:headEnd type="none" w="med" len="med"/>
                      <a:tailEnd type="none" w="med" len="med"/>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gridSpan="3">
                  <a:txBody>
                    <a:bodyPr/>
                    <a:p>
                      <a:pPr indent="0" algn="ctr">
                        <a:buNone/>
                      </a:pPr>
                      <a:r>
                        <a:rPr lang="en-US" sz="700" b="0">
                          <a:solidFill>
                            <a:srgbClr val="666767"/>
                          </a:solidFill>
                          <a:latin typeface="Calibri" panose="020F0502020204030204" charset="0"/>
                          <a:cs typeface="Calibri" panose="020F0502020204030204" charset="0"/>
                        </a:rPr>
                        <a:t>RS485; CAN</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38100" cap="flat" cmpd="sng">
                      <a:solidFill>
                        <a:srgbClr val="FFFFFF"/>
                      </a:solidFill>
                      <a:prstDash val="solid"/>
                      <a:headEnd type="none" w="med" len="med"/>
                      <a:tailEnd type="none" w="med" len="med"/>
                    </a:lnL>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hMerge="1">
                  <a:tcP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c hMerge="1">
                  <a:tcPr>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r>
              <a:tr h="136525">
                <a:tc>
                  <a:txBody>
                    <a:bodyPr/>
                    <a:p>
                      <a:pPr indent="0">
                        <a:buNone/>
                      </a:pPr>
                      <a:r>
                        <a:rPr lang="en-US" sz="700" b="0">
                          <a:solidFill>
                            <a:srgbClr val="666767"/>
                          </a:solidFill>
                          <a:latin typeface="Calibri" panose="020F0502020204030204" charset="0"/>
                          <a:cs typeface="Calibri" panose="020F0502020204030204" charset="0"/>
                        </a:rPr>
                        <a:t>Weight (kg)</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a:noFill/>
                    </a:lnL>
                    <a:lnR w="38100" cap="flat" cmpd="sng">
                      <a:solidFill>
                        <a:srgbClr val="FFFFFF"/>
                      </a:solidFill>
                      <a:prstDash val="solid"/>
                      <a:headEnd type="none" w="med" len="med"/>
                      <a:tailEnd type="none" w="med" len="med"/>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gridSpan="3">
                  <a:txBody>
                    <a:bodyPr/>
                    <a:p>
                      <a:pPr indent="0" algn="ctr">
                        <a:buNone/>
                      </a:pPr>
                      <a:r>
                        <a:rPr lang="en-US" sz="700" b="0">
                          <a:solidFill>
                            <a:srgbClr val="666767"/>
                          </a:solidFill>
                          <a:latin typeface="Calibri" panose="020F0502020204030204" charset="0"/>
                          <a:cs typeface="Calibri" panose="020F0502020204030204" charset="0"/>
                        </a:rPr>
                        <a:t>48.5</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38100" cap="flat" cmpd="sng">
                      <a:solidFill>
                        <a:srgbClr val="FFFFFF"/>
                      </a:solidFill>
                      <a:prstDash val="solid"/>
                      <a:headEnd type="none" w="med" len="med"/>
                      <a:tailEnd type="none" w="med" len="med"/>
                    </a:lnL>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hMerge="1">
                  <a:tcP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c hMerge="1">
                  <a:tcPr>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r>
              <a:tr h="133350">
                <a:tc>
                  <a:txBody>
                    <a:bodyPr/>
                    <a:p>
                      <a:pPr indent="0">
                        <a:buNone/>
                      </a:pPr>
                      <a:r>
                        <a:rPr lang="en-US" sz="700" b="0">
                          <a:solidFill>
                            <a:srgbClr val="666767"/>
                          </a:solidFill>
                          <a:latin typeface="Calibri" panose="020F0502020204030204" charset="0"/>
                          <a:cs typeface="Calibri" panose="020F0502020204030204" charset="0"/>
                        </a:rPr>
                        <a:t>Size (mm)</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a:noFill/>
                    </a:lnL>
                    <a:lnR w="38100" cap="flat" cmpd="sng">
                      <a:solidFill>
                        <a:srgbClr val="FFFFFF"/>
                      </a:solidFill>
                      <a:prstDash val="solid"/>
                      <a:headEnd type="none" w="med" len="med"/>
                      <a:tailEnd type="none" w="med" len="med"/>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gridSpan="3">
                  <a:txBody>
                    <a:bodyPr/>
                    <a:p>
                      <a:pPr indent="0" algn="ctr">
                        <a:buNone/>
                      </a:pPr>
                      <a:r>
                        <a:rPr lang="en-US" sz="700" b="0">
                          <a:solidFill>
                            <a:srgbClr val="666767"/>
                          </a:solidFill>
                          <a:latin typeface="Calibri" panose="020F0502020204030204" charset="0"/>
                          <a:cs typeface="Calibri" panose="020F0502020204030204" charset="0"/>
                        </a:rPr>
                        <a:t>464W×798.4H×300D</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38100" cap="flat" cmpd="sng">
                      <a:solidFill>
                        <a:srgbClr val="FFFFFF"/>
                      </a:solidFill>
                      <a:prstDash val="solid"/>
                      <a:headEnd type="none" w="med" len="med"/>
                      <a:tailEnd type="none" w="med" len="med"/>
                    </a:lnL>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hMerge="1">
                  <a:tcP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c hMerge="1">
                  <a:tcPr>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r>
              <a:tr h="135255">
                <a:tc>
                  <a:txBody>
                    <a:bodyPr/>
                    <a:p>
                      <a:pPr indent="0">
                        <a:buNone/>
                      </a:pPr>
                      <a:r>
                        <a:rPr lang="en-US" sz="700" b="0">
                          <a:solidFill>
                            <a:srgbClr val="666767"/>
                          </a:solidFill>
                          <a:latin typeface="Calibri" panose="020F0502020204030204" charset="0"/>
                          <a:cs typeface="Calibri" panose="020F0502020204030204" charset="0"/>
                        </a:rPr>
                        <a:t>Protection Degree</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a:noFill/>
                    </a:lnL>
                    <a:lnR w="38100" cap="flat" cmpd="sng">
                      <a:solidFill>
                        <a:srgbClr val="FFFFFF"/>
                      </a:solidFill>
                      <a:prstDash val="solid"/>
                      <a:headEnd type="none" w="med" len="med"/>
                      <a:tailEnd type="none" w="med" len="med"/>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gridSpan="3">
                  <a:txBody>
                    <a:bodyPr/>
                    <a:p>
                      <a:pPr indent="0" algn="ctr">
                        <a:buNone/>
                      </a:pPr>
                      <a:r>
                        <a:rPr lang="en-US" sz="700" b="0">
                          <a:solidFill>
                            <a:srgbClr val="666767"/>
                          </a:solidFill>
                          <a:latin typeface="Calibri" panose="020F0502020204030204" charset="0"/>
                          <a:cs typeface="Calibri" panose="020F0502020204030204" charset="0"/>
                        </a:rPr>
                        <a:t>IP65</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38100" cap="flat" cmpd="sng">
                      <a:solidFill>
                        <a:srgbClr val="FFFFFF"/>
                      </a:solidFill>
                      <a:prstDash val="solid"/>
                      <a:headEnd type="none" w="med" len="med"/>
                      <a:tailEnd type="none" w="med" len="med"/>
                    </a:lnL>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hMerge="1">
                  <a:tcP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c hMerge="1">
                  <a:tcPr>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r>
              <a:tr h="133985">
                <a:tc>
                  <a:txBody>
                    <a:bodyPr/>
                    <a:p>
                      <a:pPr indent="0">
                        <a:buNone/>
                      </a:pPr>
                      <a:r>
                        <a:rPr lang="en-US" sz="700" b="0">
                          <a:solidFill>
                            <a:srgbClr val="666767"/>
                          </a:solidFill>
                          <a:latin typeface="Calibri" panose="020F0502020204030204" charset="0"/>
                          <a:cs typeface="Calibri" panose="020F0502020204030204" charset="0"/>
                        </a:rPr>
                        <a:t>Installation Style</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a:noFill/>
                    </a:lnL>
                    <a:lnR w="38100" cap="flat" cmpd="sng">
                      <a:solidFill>
                        <a:srgbClr val="FFFFFF"/>
                      </a:solidFill>
                      <a:prstDash val="solid"/>
                      <a:headEnd type="none" w="med" len="med"/>
                      <a:tailEnd type="none" w="med" len="med"/>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gridSpan="3">
                  <a:txBody>
                    <a:bodyPr/>
                    <a:p>
                      <a:pPr indent="0" algn="ctr">
                        <a:buNone/>
                      </a:pPr>
                      <a:r>
                        <a:rPr lang="en-US" sz="700" b="0">
                          <a:solidFill>
                            <a:srgbClr val="666767"/>
                          </a:solidFill>
                          <a:latin typeface="Calibri" panose="020F0502020204030204" charset="0"/>
                          <a:cs typeface="Calibri" panose="020F0502020204030204" charset="0"/>
                        </a:rPr>
                        <a:t>Wall-mounted</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38100" cap="flat" cmpd="sng">
                      <a:solidFill>
                        <a:srgbClr val="FFFFFF"/>
                      </a:solidFill>
                      <a:prstDash val="solid"/>
                      <a:headEnd type="none" w="med" len="med"/>
                      <a:tailEnd type="none" w="med" len="med"/>
                    </a:lnL>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lnTlToBr>
                      <a:noFill/>
                    </a:lnTlToBr>
                    <a:lnBlToTr>
                      <a:noFill/>
                    </a:lnBlToTr>
                    <a:noFill/>
                  </a:tcPr>
                </a:tc>
                <a:tc hMerge="1">
                  <a:tcP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c hMerge="1">
                  <a:tcPr>
                    <a:lnR cap="flat">
                      <a:noFill/>
                    </a:lnR>
                    <a:lnT w="12700" cap="flat" cmpd="sng">
                      <a:solidFill>
                        <a:srgbClr val="969696"/>
                      </a:solidFill>
                      <a:prstDash val="solid"/>
                      <a:headEnd type="none" w="med" len="med"/>
                      <a:tailEnd type="none" w="med" len="med"/>
                    </a:lnT>
                    <a:lnB w="12700" cap="flat" cmpd="sng">
                      <a:solidFill>
                        <a:srgbClr val="969696"/>
                      </a:solidFill>
                      <a:prstDash val="solid"/>
                      <a:headEnd type="none" w="med" len="med"/>
                      <a:tailEnd type="none" w="med" len="med"/>
                    </a:lnB>
                  </a:tcPr>
                </a:tc>
              </a:tr>
              <a:tr h="281940">
                <a:tc>
                  <a:txBody>
                    <a:bodyPr/>
                    <a:p>
                      <a:pPr indent="0">
                        <a:buNone/>
                      </a:pPr>
                      <a:r>
                        <a:rPr lang="en-US" sz="700" b="0">
                          <a:solidFill>
                            <a:srgbClr val="666767"/>
                          </a:solidFill>
                          <a:latin typeface="Calibri" panose="020F0502020204030204" charset="0"/>
                          <a:cs typeface="Calibri" panose="020F0502020204030204" charset="0"/>
                        </a:rPr>
                        <a:t>Warranty</a:t>
                      </a:r>
                      <a:r>
                        <a:rPr lang="en-US" sz="700" b="1">
                          <a:solidFill>
                            <a:srgbClr val="666767"/>
                          </a:solidFill>
                          <a:latin typeface="Calibri" panose="020F0502020204030204" charset="0"/>
                          <a:cs typeface="Calibri" panose="020F0502020204030204" charset="0"/>
                        </a:rPr>
                        <a:t>Features</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a:noFill/>
                    </a:lnL>
                    <a:lnR w="38100" cap="flat" cmpd="sng">
                      <a:solidFill>
                        <a:srgbClr val="FFFFFF"/>
                      </a:solidFill>
                      <a:prstDash val="solid"/>
                      <a:headEnd type="none" w="med" len="med"/>
                      <a:tailEnd type="none" w="med" len="med"/>
                    </a:lnR>
                    <a:lnT w="12700" cap="flat" cmpd="sng">
                      <a:solidFill>
                        <a:srgbClr val="969696"/>
                      </a:solidFill>
                      <a:prstDash val="solid"/>
                      <a:headEnd type="none" w="med" len="med"/>
                      <a:tailEnd type="none" w="med" len="med"/>
                    </a:lnT>
                    <a:lnB cap="flat">
                      <a:noFill/>
                    </a:lnB>
                    <a:lnTlToBr>
                      <a:noFill/>
                    </a:lnTlToBr>
                    <a:lnBlToTr>
                      <a:noFill/>
                    </a:lnBlToTr>
                    <a:noFill/>
                  </a:tcPr>
                </a:tc>
                <a:tc gridSpan="3">
                  <a:txBody>
                    <a:bodyPr/>
                    <a:p>
                      <a:pPr indent="0" algn="ctr">
                        <a:buNone/>
                      </a:pPr>
                      <a:r>
                        <a:rPr lang="en-US" sz="700" b="0">
                          <a:solidFill>
                            <a:srgbClr val="666767"/>
                          </a:solidFill>
                          <a:latin typeface="Calibri" panose="020F0502020204030204" charset="0"/>
                          <a:cs typeface="Calibri" panose="020F0502020204030204" charset="0"/>
                        </a:rPr>
                        <a:t>5 years</a:t>
                      </a:r>
                      <a:endParaRPr lang="en-US" altLang="en-US" sz="700" b="0">
                        <a:solidFill>
                          <a:srgbClr val="666767"/>
                        </a:solidFill>
                        <a:latin typeface="Calibri" panose="020F0502020204030204" charset="0"/>
                        <a:ea typeface="Calibri" panose="020F0502020204030204" charset="0"/>
                        <a:cs typeface="Calibri" panose="020F0502020204030204" charset="0"/>
                      </a:endParaRPr>
                    </a:p>
                  </a:txBody>
                  <a:tcPr marL="0" marR="0" marT="0" marB="0" vert="horz" anchor="t" anchorCtr="0">
                    <a:lnL w="38100" cap="flat" cmpd="sng">
                      <a:solidFill>
                        <a:srgbClr val="FFFFFF"/>
                      </a:solidFill>
                      <a:prstDash val="solid"/>
                      <a:headEnd type="none" w="med" len="med"/>
                      <a:tailEnd type="none" w="med" len="med"/>
                    </a:lnL>
                    <a:lnR cap="flat">
                      <a:noFill/>
                    </a:lnR>
                    <a:lnT w="12700" cap="flat" cmpd="sng">
                      <a:solidFill>
                        <a:srgbClr val="969696"/>
                      </a:solidFill>
                      <a:prstDash val="solid"/>
                      <a:headEnd type="none" w="med" len="med"/>
                      <a:tailEnd type="none" w="med" len="med"/>
                    </a:lnT>
                    <a:lnB cap="flat">
                      <a:noFill/>
                    </a:lnB>
                    <a:lnTlToBr>
                      <a:noFill/>
                    </a:lnTlToBr>
                    <a:lnBlToTr>
                      <a:noFill/>
                    </a:lnBlToTr>
                    <a:noFill/>
                  </a:tcPr>
                </a:tc>
                <a:tc hMerge="1">
                  <a:tcPr>
                    <a:lnT w="12700" cap="flat" cmpd="sng">
                      <a:solidFill>
                        <a:srgbClr val="969696"/>
                      </a:solidFill>
                      <a:prstDash val="solid"/>
                      <a:headEnd type="none" w="med" len="med"/>
                      <a:tailEnd type="none" w="med" len="med"/>
                    </a:lnT>
                    <a:lnB cap="flat">
                      <a:noFill/>
                    </a:lnB>
                  </a:tcPr>
                </a:tc>
                <a:tc hMerge="1">
                  <a:tcPr>
                    <a:lnR cap="flat">
                      <a:noFill/>
                    </a:lnR>
                    <a:lnT w="12700" cap="flat" cmpd="sng">
                      <a:solidFill>
                        <a:srgbClr val="969696"/>
                      </a:solidFill>
                      <a:prstDash val="solid"/>
                      <a:headEnd type="none" w="med" len="med"/>
                      <a:tailEnd type="none" w="med" len="med"/>
                    </a:lnT>
                    <a:lnB cap="flat">
                      <a:noFill/>
                    </a:lnB>
                  </a:tcPr>
                </a:tc>
              </a:tr>
            </a:tbl>
          </a:graphicData>
        </a:graphic>
      </p:graphicFrame>
      <p:pic>
        <p:nvPicPr>
          <p:cNvPr id="4" name="图片 3" descr="e884384278016faeb00f4f73bb94342"/>
          <p:cNvPicPr>
            <a:picLocks noChangeAspect="1"/>
          </p:cNvPicPr>
          <p:nvPr/>
        </p:nvPicPr>
        <p:blipFill>
          <a:blip r:embed="rId2"/>
          <a:stretch>
            <a:fillRect/>
          </a:stretch>
        </p:blipFill>
        <p:spPr>
          <a:xfrm>
            <a:off x="0" y="9059545"/>
            <a:ext cx="6858000" cy="569595"/>
          </a:xfrm>
          <a:prstGeom prst="rect">
            <a:avLst/>
          </a:prstGeom>
        </p:spPr>
      </p:pic>
    </p:spTree>
    <p:custDataLst>
      <p:tags r:id="rId3"/>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64.xml><?xml version="1.0" encoding="utf-8"?>
<p:tagLst xmlns:p="http://schemas.openxmlformats.org/presentationml/2006/main">
  <p:tag name="KSO_WM_UNIT_TABLE_BEAUTIFY" val="smartTable{ce377a30-cf00-44a8-b4b9-9c40fd861584}"/>
  <p:tag name="TABLE_ENDDRAG_ORIGIN_RECT" val="532*592"/>
  <p:tag name="TABLE_ENDDRAG_RECT" val="7*41*532*592"/>
</p:tagLst>
</file>

<file path=ppt/tags/tag65.xml><?xml version="1.0" encoding="utf-8"?>
<p:tagLst xmlns:p="http://schemas.openxmlformats.org/presentationml/2006/main">
  <p:tag name="KSO_WM_BEAUTIFY_FLAG" val="#wm#"/>
  <p:tag name="KSO_WM_TEMPLATE_CATEGORY" val="custom"/>
  <p:tag name="KSO_WM_TEMPLATE_INDEX" val="20205176"/>
</p:tagLst>
</file>

<file path=ppt/tags/tag66.xml><?xml version="1.0" encoding="utf-8"?>
<p:tagLst xmlns:p="http://schemas.openxmlformats.org/presentationml/2006/main">
  <p:tag name="KSO_WPP_MARK_KEY" val="9904d280-6f2a-49dc-ae54-811b73f629e9"/>
  <p:tag name="COMMONDATA" val="eyJoZGlkIjoiOWU1ZWJmY2Q4ZjdjZjAyM2IyYzE2OTE3YTI2NDliZmIifQ=="/>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gs>
            <a:gs pos="100000">
              <a:schemeClr val="phClr">
                <a:lumMod val="85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4519</Words>
  <Application>WPS 演示</Application>
  <PresentationFormat>宽屏</PresentationFormat>
  <Paragraphs>338</Paragraphs>
  <Slides>2</Slides>
  <Notes>4</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vt:i4>
      </vt:variant>
    </vt:vector>
  </HeadingPairs>
  <TitlesOfParts>
    <vt:vector size="14" baseType="lpstr">
      <vt:lpstr>Arial</vt:lpstr>
      <vt:lpstr>宋体</vt:lpstr>
      <vt:lpstr>Wingdings</vt:lpstr>
      <vt:lpstr>Wingdings</vt:lpstr>
      <vt:lpstr>Arial</vt:lpstr>
      <vt:lpstr>Times New Roman</vt:lpstr>
      <vt:lpstr>Calibri</vt:lpstr>
      <vt:lpstr>Times New Roman</vt:lpstr>
      <vt:lpstr>Lucida Sans Unicode</vt:lpstr>
      <vt:lpstr>微软雅黑</vt:lpstr>
      <vt:lpstr>Arial Unicode MS</vt:lpstr>
      <vt:lpstr>Office 主题​​</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清清之秋</cp:lastModifiedBy>
  <cp:revision>187</cp:revision>
  <dcterms:created xsi:type="dcterms:W3CDTF">2019-06-19T02:08:00Z</dcterms:created>
  <dcterms:modified xsi:type="dcterms:W3CDTF">2023-03-09T03:34:36Z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2052-11.1.0.13703</vt:lpwstr>
  </property>
  <property fmtid="{D5CDD505-2E9C-101B-9397-08002B2CF9AE}" pid="3" name="ICV">
    <vt:lpwstr>D7B721FC76134FDC8BBA38A156CD9203</vt:lpwstr>
  </property>
</Properties>
</file>